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
      <p:font typeface="Montserrat"/>
      <p:regular r:id="rId27"/>
      <p:bold r:id="rId28"/>
      <p:italic r:id="rId29"/>
      <p:boldItalic r:id="rId30"/>
    </p:embeddedFont>
    <p:embeddedFont>
      <p:font typeface="Montserrat Light"/>
      <p:regular r:id="rId31"/>
      <p:bold r:id="rId32"/>
      <p:italic r:id="rId33"/>
      <p:boldItalic r:id="rId34"/>
    </p:embeddedFon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Light-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MontserratLight-italic.fntdata"/><Relationship Id="rId10" Type="http://schemas.openxmlformats.org/officeDocument/2006/relationships/slide" Target="slides/slide5.xml"/><Relationship Id="rId32" Type="http://schemas.openxmlformats.org/officeDocument/2006/relationships/font" Target="fonts/MontserratLight-bold.fntdata"/><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font" Target="fonts/MontserratLight-boldItalic.fntdata"/><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5907f39a8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105907f39a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b3c0d3b9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b3c0d3b9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b358d1e51_0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10b358d1e51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a31d17c9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a31d17c9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5907f39a8_0_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05907f39a8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5907f39a8_0_1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105907f39a8_0_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5907f39a8_0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05907f39a8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fdff1ea1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fdff1ea1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b3c0d3b9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b3c0d3b9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b3c0d3b9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b3c0d3b9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b3c0d3b9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b3c0d3b9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b3c0d3b9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b3c0d3b9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b358d1e51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0b358d1e51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cSld name="TITLE_1">
    <p:spTree>
      <p:nvGrpSpPr>
        <p:cNvPr id="82" name="Shape 82"/>
        <p:cNvGrpSpPr/>
        <p:nvPr/>
      </p:nvGrpSpPr>
      <p:grpSpPr>
        <a:xfrm>
          <a:off x="0" y="0"/>
          <a:ext cx="0" cy="0"/>
          <a:chOff x="0" y="0"/>
          <a:chExt cx="0" cy="0"/>
        </a:xfrm>
      </p:grpSpPr>
      <p:sp>
        <p:nvSpPr>
          <p:cNvPr id="83" name="Google Shape;83;p13"/>
          <p:cNvSpPr txBox="1"/>
          <p:nvPr>
            <p:ph type="title"/>
          </p:nvPr>
        </p:nvSpPr>
        <p:spPr>
          <a:xfrm>
            <a:off x="476250" y="1233488"/>
            <a:ext cx="8191500" cy="1454700"/>
          </a:xfrm>
          <a:prstGeom prst="rect">
            <a:avLst/>
          </a:prstGeom>
          <a:noFill/>
          <a:ln>
            <a:noFill/>
          </a:ln>
        </p:spPr>
        <p:txBody>
          <a:bodyPr anchorCtr="0" anchor="b" bIns="19050" lIns="19050" spcFirstLastPara="1" rIns="19050" wrap="square" tIns="19050">
            <a:normAutofit/>
          </a:bodyPr>
          <a:lstStyle>
            <a:lvl1pPr lvl="0" rtl="0" algn="ctr">
              <a:lnSpc>
                <a:spcPct val="90000"/>
              </a:lnSpc>
              <a:spcBef>
                <a:spcPts val="0"/>
              </a:spcBef>
              <a:spcAft>
                <a:spcPts val="0"/>
              </a:spcAft>
              <a:buClr>
                <a:srgbClr val="00E8FF"/>
              </a:buClr>
              <a:buSzPts val="4400"/>
              <a:buFont typeface="Arial"/>
              <a:buNone/>
              <a:defRPr sz="4400">
                <a:solidFill>
                  <a:srgbClr val="00E8FF"/>
                </a:solidFill>
              </a:defRPr>
            </a:lvl1pPr>
            <a:lvl2pPr lvl="1" rtl="0" algn="ctr">
              <a:lnSpc>
                <a:spcPct val="80000"/>
              </a:lnSpc>
              <a:spcBef>
                <a:spcPts val="0"/>
              </a:spcBef>
              <a:spcAft>
                <a:spcPts val="0"/>
              </a:spcAft>
              <a:buClr>
                <a:srgbClr val="FFFFFF"/>
              </a:buClr>
              <a:buSzPts val="700"/>
              <a:buNone/>
              <a:defRPr/>
            </a:lvl2pPr>
            <a:lvl3pPr lvl="2" rtl="0" algn="ctr">
              <a:lnSpc>
                <a:spcPct val="80000"/>
              </a:lnSpc>
              <a:spcBef>
                <a:spcPts val="0"/>
              </a:spcBef>
              <a:spcAft>
                <a:spcPts val="0"/>
              </a:spcAft>
              <a:buClr>
                <a:srgbClr val="FFFFFF"/>
              </a:buClr>
              <a:buSzPts val="700"/>
              <a:buNone/>
              <a:defRPr/>
            </a:lvl3pPr>
            <a:lvl4pPr lvl="3" rtl="0" algn="ctr">
              <a:lnSpc>
                <a:spcPct val="80000"/>
              </a:lnSpc>
              <a:spcBef>
                <a:spcPts val="0"/>
              </a:spcBef>
              <a:spcAft>
                <a:spcPts val="0"/>
              </a:spcAft>
              <a:buClr>
                <a:srgbClr val="FFFFFF"/>
              </a:buClr>
              <a:buSzPts val="700"/>
              <a:buNone/>
              <a:defRPr/>
            </a:lvl4pPr>
            <a:lvl5pPr lvl="4" rtl="0" algn="ctr">
              <a:lnSpc>
                <a:spcPct val="80000"/>
              </a:lnSpc>
              <a:spcBef>
                <a:spcPts val="0"/>
              </a:spcBef>
              <a:spcAft>
                <a:spcPts val="0"/>
              </a:spcAft>
              <a:buClr>
                <a:srgbClr val="FFFFFF"/>
              </a:buClr>
              <a:buSzPts val="700"/>
              <a:buNone/>
              <a:defRPr/>
            </a:lvl5pPr>
            <a:lvl6pPr lvl="5" rtl="0" algn="ctr">
              <a:lnSpc>
                <a:spcPct val="80000"/>
              </a:lnSpc>
              <a:spcBef>
                <a:spcPts val="0"/>
              </a:spcBef>
              <a:spcAft>
                <a:spcPts val="0"/>
              </a:spcAft>
              <a:buClr>
                <a:srgbClr val="FFFFFF"/>
              </a:buClr>
              <a:buSzPts val="700"/>
              <a:buNone/>
              <a:defRPr/>
            </a:lvl6pPr>
            <a:lvl7pPr lvl="6" rtl="0" algn="ctr">
              <a:lnSpc>
                <a:spcPct val="80000"/>
              </a:lnSpc>
              <a:spcBef>
                <a:spcPts val="0"/>
              </a:spcBef>
              <a:spcAft>
                <a:spcPts val="0"/>
              </a:spcAft>
              <a:buClr>
                <a:srgbClr val="FFFFFF"/>
              </a:buClr>
              <a:buSzPts val="700"/>
              <a:buNone/>
              <a:defRPr/>
            </a:lvl7pPr>
            <a:lvl8pPr lvl="7" rtl="0" algn="ctr">
              <a:lnSpc>
                <a:spcPct val="80000"/>
              </a:lnSpc>
              <a:spcBef>
                <a:spcPts val="0"/>
              </a:spcBef>
              <a:spcAft>
                <a:spcPts val="0"/>
              </a:spcAft>
              <a:buClr>
                <a:srgbClr val="FFFFFF"/>
              </a:buClr>
              <a:buSzPts val="700"/>
              <a:buNone/>
              <a:defRPr/>
            </a:lvl8pPr>
            <a:lvl9pPr lvl="8" rtl="0" algn="ctr">
              <a:lnSpc>
                <a:spcPct val="80000"/>
              </a:lnSpc>
              <a:spcBef>
                <a:spcPts val="0"/>
              </a:spcBef>
              <a:spcAft>
                <a:spcPts val="0"/>
              </a:spcAft>
              <a:buClr>
                <a:srgbClr val="FFFFFF"/>
              </a:buClr>
              <a:buSzPts val="700"/>
              <a:buNone/>
              <a:defRPr/>
            </a:lvl9pPr>
          </a:lstStyle>
          <a:p/>
        </p:txBody>
      </p:sp>
      <p:sp>
        <p:nvSpPr>
          <p:cNvPr id="84" name="Google Shape;84;p13"/>
          <p:cNvSpPr txBox="1"/>
          <p:nvPr>
            <p:ph idx="1" type="body"/>
          </p:nvPr>
        </p:nvSpPr>
        <p:spPr>
          <a:xfrm>
            <a:off x="476250" y="4560161"/>
            <a:ext cx="8191500" cy="2604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1300"/>
              <a:buFont typeface="Arial"/>
              <a:buNone/>
              <a:defRPr sz="1300">
                <a:solidFill>
                  <a:srgbClr val="D5D5D5"/>
                </a:solidFill>
                <a:latin typeface="Arial"/>
                <a:ea typeface="Arial"/>
                <a:cs typeface="Arial"/>
                <a:sym typeface="Arial"/>
              </a:defRPr>
            </a:lvl1pPr>
            <a:lvl2pPr indent="-273050" lvl="1" marL="914400" rtl="0" algn="l">
              <a:lnSpc>
                <a:spcPct val="100000"/>
              </a:lnSpc>
              <a:spcBef>
                <a:spcPts val="900"/>
              </a:spcBef>
              <a:spcAft>
                <a:spcPts val="0"/>
              </a:spcAft>
              <a:buSzPts val="700"/>
              <a:buChar char="○"/>
              <a:defRPr/>
            </a:lvl2pPr>
            <a:lvl3pPr indent="-273050" lvl="2" marL="1371600" rtl="0" algn="l">
              <a:lnSpc>
                <a:spcPct val="100000"/>
              </a:lnSpc>
              <a:spcBef>
                <a:spcPts val="900"/>
              </a:spcBef>
              <a:spcAft>
                <a:spcPts val="0"/>
              </a:spcAft>
              <a:buSzPts val="700"/>
              <a:buChar char="■"/>
              <a:defRPr/>
            </a:lvl3pPr>
            <a:lvl4pPr indent="-273050" lvl="3" marL="1828800" rtl="0" algn="l">
              <a:lnSpc>
                <a:spcPct val="100000"/>
              </a:lnSpc>
              <a:spcBef>
                <a:spcPts val="900"/>
              </a:spcBef>
              <a:spcAft>
                <a:spcPts val="0"/>
              </a:spcAft>
              <a:buSzPts val="700"/>
              <a:buChar char="●"/>
              <a:defRPr/>
            </a:lvl4pPr>
            <a:lvl5pPr indent="-273050" lvl="4" marL="2286000" rtl="0" algn="l">
              <a:lnSpc>
                <a:spcPct val="100000"/>
              </a:lnSpc>
              <a:spcBef>
                <a:spcPts val="900"/>
              </a:spcBef>
              <a:spcAft>
                <a:spcPts val="0"/>
              </a:spcAft>
              <a:buSzPts val="700"/>
              <a:buChar char="○"/>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85" name="Google Shape;85;p13"/>
          <p:cNvSpPr txBox="1"/>
          <p:nvPr>
            <p:ph idx="2" type="body"/>
          </p:nvPr>
        </p:nvSpPr>
        <p:spPr>
          <a:xfrm>
            <a:off x="476250" y="2619375"/>
            <a:ext cx="8191500" cy="942000"/>
          </a:xfrm>
          <a:prstGeom prst="rect">
            <a:avLst/>
          </a:prstGeom>
          <a:noFill/>
          <a:ln>
            <a:noFill/>
          </a:ln>
        </p:spPr>
        <p:txBody>
          <a:bodyPr anchorCtr="0" anchor="t" bIns="19050" lIns="19050" spcFirstLastPara="1" rIns="19050" wrap="square" tIns="19050">
            <a:normAutofit/>
          </a:bodyPr>
          <a:lstStyle>
            <a:lvl1pPr indent="-228600" lvl="0" marL="4572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1pPr>
            <a:lvl2pPr indent="-228600" lvl="1" marL="9144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2pPr>
            <a:lvl3pPr indent="-228600" lvl="2" marL="13716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3pPr>
            <a:lvl4pPr indent="-228600" lvl="3" marL="18288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4pPr>
            <a:lvl5pPr indent="-228600" lvl="4" marL="2286000" rtl="0" algn="ctr">
              <a:lnSpc>
                <a:spcPct val="100000"/>
              </a:lnSpc>
              <a:spcBef>
                <a:spcPts val="0"/>
              </a:spcBef>
              <a:spcAft>
                <a:spcPts val="0"/>
              </a:spcAft>
              <a:buClr>
                <a:srgbClr val="D5D5D5"/>
              </a:buClr>
              <a:buSzPts val="2400"/>
              <a:buFont typeface="Arial"/>
              <a:buNone/>
              <a:defRPr sz="2400">
                <a:solidFill>
                  <a:srgbClr val="D5D5D5"/>
                </a:solidFill>
                <a:latin typeface="Arial"/>
                <a:ea typeface="Arial"/>
                <a:cs typeface="Arial"/>
                <a:sym typeface="Arial"/>
              </a:defRPr>
            </a:lvl5pPr>
            <a:lvl6pPr indent="-273050" lvl="5" marL="2743200" rtl="0" algn="l">
              <a:lnSpc>
                <a:spcPct val="100000"/>
              </a:lnSpc>
              <a:spcBef>
                <a:spcPts val="900"/>
              </a:spcBef>
              <a:spcAft>
                <a:spcPts val="0"/>
              </a:spcAft>
              <a:buSzPts val="700"/>
              <a:buChar char="■"/>
              <a:defRPr/>
            </a:lvl6pPr>
            <a:lvl7pPr indent="-273050" lvl="6" marL="3200400" rtl="0" algn="l">
              <a:lnSpc>
                <a:spcPct val="100000"/>
              </a:lnSpc>
              <a:spcBef>
                <a:spcPts val="900"/>
              </a:spcBef>
              <a:spcAft>
                <a:spcPts val="0"/>
              </a:spcAft>
              <a:buSzPts val="700"/>
              <a:buChar char="●"/>
              <a:defRPr/>
            </a:lvl7pPr>
            <a:lvl8pPr indent="-273050" lvl="7" marL="3657600" rtl="0" algn="l">
              <a:lnSpc>
                <a:spcPct val="100000"/>
              </a:lnSpc>
              <a:spcBef>
                <a:spcPts val="900"/>
              </a:spcBef>
              <a:spcAft>
                <a:spcPts val="0"/>
              </a:spcAft>
              <a:buSzPts val="700"/>
              <a:buChar char="○"/>
              <a:defRPr/>
            </a:lvl8pPr>
            <a:lvl9pPr indent="-273050" lvl="8" marL="4114800" rtl="0" algn="l">
              <a:lnSpc>
                <a:spcPct val="100000"/>
              </a:lnSpc>
              <a:spcBef>
                <a:spcPts val="900"/>
              </a:spcBef>
              <a:spcAft>
                <a:spcPts val="0"/>
              </a:spcAft>
              <a:buSzPts val="700"/>
              <a:buChar char="■"/>
              <a:defRPr/>
            </a:lvl9pPr>
          </a:lstStyle>
          <a:p/>
        </p:txBody>
      </p:sp>
      <p:sp>
        <p:nvSpPr>
          <p:cNvPr id="86" name="Google Shape;86;p13"/>
          <p:cNvSpPr txBox="1"/>
          <p:nvPr>
            <p:ph idx="12" type="sldNum"/>
          </p:nvPr>
        </p:nvSpPr>
        <p:spPr>
          <a:xfrm>
            <a:off x="4491608" y="4905375"/>
            <a:ext cx="156000" cy="1617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ct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ct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ct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ct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ct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ct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ct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ct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ctr">
              <a:spcBef>
                <a:spcPts val="0"/>
              </a:spcBef>
              <a:spcAft>
                <a:spcPts val="0"/>
              </a:spcAft>
              <a:buNone/>
            </a:pPr>
            <a:fld id="{00000000-1234-1234-1234-123412341234}" type="slidenum">
              <a:rPr lang="en"/>
              <a:t>‹#›</a:t>
            </a:fld>
            <a:endParaRPr sz="1000">
              <a:solidFill>
                <a:schemeClr val="accen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87" name="Shape 87"/>
        <p:cNvGrpSpPr/>
        <p:nvPr/>
      </p:nvGrpSpPr>
      <p:grpSpPr>
        <a:xfrm>
          <a:off x="0" y="0"/>
          <a:ext cx="0" cy="0"/>
          <a:chOff x="0" y="0"/>
          <a:chExt cx="0" cy="0"/>
        </a:xfrm>
      </p:grpSpPr>
      <p:sp>
        <p:nvSpPr>
          <p:cNvPr id="88" name="Google Shape;88;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9" name="Google Shape;89;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 name="Google Shape;90;p14"/>
          <p:cNvSpPr txBox="1"/>
          <p:nvPr>
            <p:ph idx="12" type="sldNum"/>
          </p:nvPr>
        </p:nvSpPr>
        <p:spPr>
          <a:xfrm>
            <a:off x="8472458" y="4663217"/>
            <a:ext cx="548700" cy="161700"/>
          </a:xfrm>
          <a:prstGeom prst="rect">
            <a:avLst/>
          </a:prstGeom>
        </p:spPr>
        <p:txBody>
          <a:bodyPr anchorCtr="0" anchor="ctr" bIns="91425" lIns="91425" spcFirstLastPara="1" rIns="91425" wrap="square" tIns="91425">
            <a:normAutofit fontScale="25000"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4" name="Shape 94"/>
        <p:cNvGrpSpPr/>
        <p:nvPr/>
      </p:nvGrpSpPr>
      <p:grpSpPr>
        <a:xfrm>
          <a:off x="0" y="0"/>
          <a:ext cx="0" cy="0"/>
          <a:chOff x="0" y="0"/>
          <a:chExt cx="0" cy="0"/>
        </a:xfrm>
      </p:grpSpPr>
      <p:pic>
        <p:nvPicPr>
          <p:cNvPr id="95" name="Google Shape;95;p15"/>
          <p:cNvPicPr preferRelativeResize="0"/>
          <p:nvPr/>
        </p:nvPicPr>
        <p:blipFill>
          <a:blip r:embed="rId3">
            <a:alphaModFix/>
          </a:blip>
          <a:stretch>
            <a:fillRect/>
          </a:stretch>
        </p:blipFill>
        <p:spPr>
          <a:xfrm>
            <a:off x="-59271" y="0"/>
            <a:ext cx="9262536" cy="5210176"/>
          </a:xfrm>
          <a:prstGeom prst="rect">
            <a:avLst/>
          </a:prstGeom>
          <a:noFill/>
          <a:ln>
            <a:noFill/>
          </a:ln>
        </p:spPr>
      </p:pic>
      <p:sp>
        <p:nvSpPr>
          <p:cNvPr id="96" name="Google Shape;96;p15"/>
          <p:cNvSpPr txBox="1"/>
          <p:nvPr/>
        </p:nvSpPr>
        <p:spPr>
          <a:xfrm>
            <a:off x="3602550" y="2886275"/>
            <a:ext cx="1938900" cy="615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Montserrat"/>
                <a:ea typeface="Montserrat"/>
                <a:cs typeface="Montserrat"/>
                <a:sym typeface="Montserrat"/>
              </a:rPr>
              <a:t>b</a:t>
            </a:r>
            <a:r>
              <a:rPr b="1" lang="en" sz="2800">
                <a:solidFill>
                  <a:schemeClr val="lt1"/>
                </a:solidFill>
                <a:latin typeface="Montserrat"/>
                <a:ea typeface="Montserrat"/>
                <a:cs typeface="Montserrat"/>
                <a:sym typeface="Montserrat"/>
              </a:rPr>
              <a:t>y Uber</a:t>
            </a:r>
            <a:endParaRPr b="1" sz="2800">
              <a:solidFill>
                <a:schemeClr val="lt1"/>
              </a:solidFill>
              <a:latin typeface="Montserrat"/>
              <a:ea typeface="Montserrat"/>
              <a:cs typeface="Montserrat"/>
              <a:sym typeface="Montserrat"/>
            </a:endParaRPr>
          </a:p>
        </p:txBody>
      </p:sp>
      <p:sp>
        <p:nvSpPr>
          <p:cNvPr id="97" name="Google Shape;97;p15"/>
          <p:cNvSpPr txBox="1"/>
          <p:nvPr/>
        </p:nvSpPr>
        <p:spPr>
          <a:xfrm>
            <a:off x="39800" y="85800"/>
            <a:ext cx="5540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CBC3"/>
                </a:solidFill>
                <a:latin typeface="Montserrat"/>
                <a:ea typeface="Montserrat"/>
                <a:cs typeface="Montserrat"/>
                <a:sym typeface="Montserrat"/>
              </a:rPr>
              <a:t>Business Case</a:t>
            </a:r>
            <a:endParaRPr b="1" sz="1000">
              <a:solidFill>
                <a:srgbClr val="FFCBC3"/>
              </a:solidFill>
              <a:latin typeface="Montserrat"/>
              <a:ea typeface="Montserrat"/>
              <a:cs typeface="Montserrat"/>
              <a:sym typeface="Montserrat"/>
            </a:endParaRPr>
          </a:p>
          <a:p>
            <a:pPr indent="0" lvl="0" marL="0" rtl="0" algn="l">
              <a:spcBef>
                <a:spcPts val="0"/>
              </a:spcBef>
              <a:spcAft>
                <a:spcPts val="0"/>
              </a:spcAft>
              <a:buNone/>
            </a:pPr>
            <a:r>
              <a:rPr b="1" lang="en">
                <a:solidFill>
                  <a:srgbClr val="FFCBC3"/>
                </a:solidFill>
                <a:latin typeface="Montserrat"/>
                <a:ea typeface="Montserrat"/>
                <a:cs typeface="Montserrat"/>
                <a:sym typeface="Montserrat"/>
              </a:rPr>
              <a:t>Kelvin Okuda</a:t>
            </a:r>
            <a:endParaRPr b="1">
              <a:solidFill>
                <a:srgbClr val="FFCBC3"/>
              </a:solidFill>
              <a:latin typeface="Montserrat"/>
              <a:ea typeface="Montserrat"/>
              <a:cs typeface="Montserrat"/>
              <a:sym typeface="Montserrat"/>
            </a:endParaRPr>
          </a:p>
          <a:p>
            <a:pPr indent="0" lvl="0" marL="0" rtl="0" algn="l">
              <a:spcBef>
                <a:spcPts val="0"/>
              </a:spcBef>
              <a:spcAft>
                <a:spcPts val="0"/>
              </a:spcAft>
              <a:buNone/>
            </a:pPr>
            <a:r>
              <a:rPr b="1" lang="en">
                <a:solidFill>
                  <a:srgbClr val="FFCBC3"/>
                </a:solidFill>
                <a:latin typeface="Montserrat"/>
                <a:ea typeface="Montserrat"/>
                <a:cs typeface="Montserrat"/>
                <a:sym typeface="Montserrat"/>
              </a:rPr>
              <a:t>31/12/2021</a:t>
            </a:r>
            <a:endParaRPr b="1">
              <a:solidFill>
                <a:srgbClr val="FFCBC3"/>
              </a:solidFill>
              <a:latin typeface="Montserrat"/>
              <a:ea typeface="Montserrat"/>
              <a:cs typeface="Montserrat"/>
              <a:sym typeface="Montserrat"/>
            </a:endParaRPr>
          </a:p>
        </p:txBody>
      </p:sp>
      <p:pic>
        <p:nvPicPr>
          <p:cNvPr id="98" name="Google Shape;98;p15"/>
          <p:cNvPicPr preferRelativeResize="0"/>
          <p:nvPr/>
        </p:nvPicPr>
        <p:blipFill>
          <a:blip r:embed="rId4">
            <a:alphaModFix/>
          </a:blip>
          <a:stretch>
            <a:fillRect/>
          </a:stretch>
        </p:blipFill>
        <p:spPr>
          <a:xfrm>
            <a:off x="4037059" y="1087874"/>
            <a:ext cx="1069875" cy="1033975"/>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15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p24"/>
          <p:cNvSpPr txBox="1"/>
          <p:nvPr/>
        </p:nvSpPr>
        <p:spPr>
          <a:xfrm>
            <a:off x="183300" y="74225"/>
            <a:ext cx="8876700" cy="8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6F61"/>
              </a:buClr>
              <a:buSzPts val="3800"/>
              <a:buFont typeface="Montserrat"/>
              <a:buNone/>
            </a:pPr>
            <a:r>
              <a:rPr b="1" lang="en" sz="2000">
                <a:solidFill>
                  <a:srgbClr val="FF614B"/>
                </a:solidFill>
                <a:latin typeface="Helvetica Neue"/>
                <a:ea typeface="Helvetica Neue"/>
                <a:cs typeface="Helvetica Neue"/>
                <a:sym typeface="Helvetica Neue"/>
              </a:rPr>
              <a:t>.</a:t>
            </a:r>
            <a:r>
              <a:rPr b="1" lang="en">
                <a:latin typeface="Helvetica Neue"/>
                <a:ea typeface="Helvetica Neue"/>
                <a:cs typeface="Helvetica Neue"/>
                <a:sym typeface="Helvetica Neue"/>
              </a:rPr>
              <a:t>We are partners with a huge grocery chain in Brazil, and a few of its branches are presenting bad FR: Porto Alegre, Santos and Campinas.</a:t>
            </a:r>
            <a:endParaRPr b="1">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6F61"/>
              </a:buClr>
              <a:buSzPts val="3800"/>
              <a:buFont typeface="Montserrat"/>
              <a:buNone/>
            </a:pPr>
            <a:r>
              <a:rPr lang="en" sz="1200">
                <a:solidFill>
                  <a:schemeClr val="accent1"/>
                </a:solidFill>
                <a:latin typeface="Helvetica Neue"/>
                <a:ea typeface="Helvetica Neue"/>
                <a:cs typeface="Helvetica Neue"/>
                <a:sym typeface="Helvetica Neue"/>
              </a:rPr>
              <a:t>We investigated the categories, product (if there is any specific offender), day and hour data and found no trend. What else would you analyze in order to improve these branches’ FR? Which tests would you do in order to have more insights on the issue?</a:t>
            </a:r>
            <a:endParaRPr sz="1200">
              <a:solidFill>
                <a:schemeClr val="accent1"/>
              </a:solidFill>
              <a:latin typeface="Helvetica Neue"/>
              <a:ea typeface="Helvetica Neue"/>
              <a:cs typeface="Helvetica Neue"/>
              <a:sym typeface="Helvetica Neue"/>
            </a:endParaRPr>
          </a:p>
        </p:txBody>
      </p:sp>
      <p:sp>
        <p:nvSpPr>
          <p:cNvPr id="176" name="Google Shape;176;p24"/>
          <p:cNvSpPr txBox="1"/>
          <p:nvPr/>
        </p:nvSpPr>
        <p:spPr>
          <a:xfrm>
            <a:off x="202200" y="1191075"/>
            <a:ext cx="8739600" cy="384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I would like to understand if we are selling more products in those </a:t>
            </a:r>
            <a:r>
              <a:rPr lang="en" sz="1200">
                <a:latin typeface="Helvetica Neue"/>
                <a:ea typeface="Helvetica Neue"/>
                <a:cs typeface="Helvetica Neue"/>
                <a:sym typeface="Helvetica Neue"/>
              </a:rPr>
              <a:t>branches</a:t>
            </a:r>
            <a:r>
              <a:rPr lang="en" sz="1200">
                <a:latin typeface="Helvetica Neue"/>
                <a:ea typeface="Helvetica Neue"/>
                <a:cs typeface="Helvetica Neue"/>
                <a:sym typeface="Helvetica Neue"/>
              </a:rPr>
              <a:t> or not. We have to figure out if it is a matter of over selling or </a:t>
            </a:r>
            <a:r>
              <a:rPr lang="en" sz="1200">
                <a:latin typeface="Helvetica Neue"/>
                <a:ea typeface="Helvetica Neue"/>
                <a:cs typeface="Helvetica Neue"/>
                <a:sym typeface="Helvetica Neue"/>
              </a:rPr>
              <a:t>insufficient</a:t>
            </a:r>
            <a:r>
              <a:rPr lang="en" sz="1200">
                <a:latin typeface="Helvetica Neue"/>
                <a:ea typeface="Helvetica Neue"/>
                <a:cs typeface="Helvetica Neue"/>
                <a:sym typeface="Helvetica Neue"/>
              </a:rPr>
              <a:t> stock for normal demand. For that, I would go through all the steps below:</a:t>
            </a:r>
            <a:endParaRPr sz="12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298450" lvl="0" marL="400050" rtl="0" algn="l">
              <a:lnSpc>
                <a:spcPct val="115000"/>
              </a:lnSpc>
              <a:spcBef>
                <a:spcPts val="0"/>
              </a:spcBef>
              <a:spcAft>
                <a:spcPts val="0"/>
              </a:spcAft>
              <a:buClr>
                <a:srgbClr val="FF2828"/>
              </a:buClr>
              <a:buSzPts val="1100"/>
              <a:buFont typeface="Helvetica Neue"/>
              <a:buChar char="●"/>
            </a:pPr>
            <a:r>
              <a:rPr b="1" lang="en" sz="1100">
                <a:solidFill>
                  <a:srgbClr val="FF2828"/>
                </a:solidFill>
                <a:latin typeface="Helvetica Neue"/>
                <a:ea typeface="Helvetica Neue"/>
                <a:cs typeface="Helvetica Neue"/>
                <a:sym typeface="Helvetica Neue"/>
              </a:rPr>
              <a:t>Discount:</a:t>
            </a:r>
            <a:r>
              <a:rPr lang="en" sz="1100">
                <a:latin typeface="Helvetica Neue"/>
                <a:ea typeface="Helvetica Neue"/>
                <a:cs typeface="Helvetica Neue"/>
                <a:sym typeface="Helvetica Neue"/>
              </a:rPr>
              <a:t> The people surrounding those areas could be much more responsive to offers/deals. So, I would track products and deals from this date in order to discover them (correlation between order increasing and discount),</a:t>
            </a:r>
            <a:endParaRPr sz="1100">
              <a:latin typeface="Helvetica Neue"/>
              <a:ea typeface="Helvetica Neue"/>
              <a:cs typeface="Helvetica Neue"/>
              <a:sym typeface="Helvetica Neue"/>
            </a:endParaRPr>
          </a:p>
          <a:p>
            <a:pPr indent="-228600" lvl="0" marL="40005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298450" lvl="0" marL="400050" rtl="0" algn="l">
              <a:lnSpc>
                <a:spcPct val="115000"/>
              </a:lnSpc>
              <a:spcBef>
                <a:spcPts val="0"/>
              </a:spcBef>
              <a:spcAft>
                <a:spcPts val="0"/>
              </a:spcAft>
              <a:buClr>
                <a:srgbClr val="FF2828"/>
              </a:buClr>
              <a:buSzPts val="1100"/>
              <a:buFont typeface="Helvetica Neue"/>
              <a:buChar char="●"/>
            </a:pPr>
            <a:r>
              <a:rPr b="1" lang="en" sz="1100">
                <a:solidFill>
                  <a:srgbClr val="FF2828"/>
                </a:solidFill>
                <a:latin typeface="Helvetica Neue"/>
                <a:ea typeface="Helvetica Neue"/>
                <a:cs typeface="Helvetica Neue"/>
                <a:sym typeface="Helvetica Neue"/>
              </a:rPr>
              <a:t>Product price:</a:t>
            </a:r>
            <a:r>
              <a:rPr lang="en" sz="1100">
                <a:latin typeface="Helvetica Neue"/>
                <a:ea typeface="Helvetica Neue"/>
                <a:cs typeface="Helvetica Neue"/>
                <a:sym typeface="Helvetica Neue"/>
              </a:rPr>
              <a:t> Are the </a:t>
            </a:r>
            <a:r>
              <a:rPr lang="en" sz="1100">
                <a:latin typeface="Helvetica Neue"/>
                <a:ea typeface="Helvetica Neue"/>
                <a:cs typeface="Helvetica Neue"/>
                <a:sym typeface="Helvetica Neue"/>
              </a:rPr>
              <a:t>the cheaper products in the categories</a:t>
            </a:r>
            <a:r>
              <a:rPr lang="en" sz="1100">
                <a:latin typeface="Helvetica Neue"/>
                <a:ea typeface="Helvetica Neue"/>
                <a:cs typeface="Helvetica Neue"/>
                <a:sym typeface="Helvetica Neue"/>
              </a:rPr>
              <a:t> that have been causing the FR to drop? I would analyze the data to discover it.</a:t>
            </a:r>
            <a:endParaRPr sz="1100">
              <a:latin typeface="Helvetica Neue"/>
              <a:ea typeface="Helvetica Neue"/>
              <a:cs typeface="Helvetica Neue"/>
              <a:sym typeface="Helvetica Neue"/>
            </a:endParaRPr>
          </a:p>
          <a:p>
            <a:pPr indent="-228600" lvl="0" marL="40005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298450" lvl="0" marL="400050" rtl="0" algn="l">
              <a:lnSpc>
                <a:spcPct val="115000"/>
              </a:lnSpc>
              <a:spcBef>
                <a:spcPts val="0"/>
              </a:spcBef>
              <a:spcAft>
                <a:spcPts val="0"/>
              </a:spcAft>
              <a:buClr>
                <a:srgbClr val="FF2828"/>
              </a:buClr>
              <a:buSzPts val="1100"/>
              <a:buFont typeface="Helvetica Neue"/>
              <a:buChar char="●"/>
            </a:pPr>
            <a:r>
              <a:rPr b="1" lang="en" sz="1100">
                <a:solidFill>
                  <a:srgbClr val="FF2828"/>
                </a:solidFill>
                <a:latin typeface="Helvetica Neue"/>
                <a:ea typeface="Helvetica Neue"/>
                <a:cs typeface="Helvetica Neue"/>
                <a:sym typeface="Helvetica Neue"/>
              </a:rPr>
              <a:t>Display position on the screen:</a:t>
            </a:r>
            <a:r>
              <a:rPr lang="en" sz="1100">
                <a:latin typeface="Helvetica Neue"/>
                <a:ea typeface="Helvetica Neue"/>
                <a:cs typeface="Helvetica Neue"/>
                <a:sym typeface="Helvetica Neue"/>
              </a:rPr>
              <a:t> Is the product display position pushing its sales? I would track it and have conclusions on it.</a:t>
            </a:r>
            <a:endParaRPr sz="1100">
              <a:latin typeface="Helvetica Neue"/>
              <a:ea typeface="Helvetica Neue"/>
              <a:cs typeface="Helvetica Neue"/>
              <a:sym typeface="Helvetica Neue"/>
            </a:endParaRPr>
          </a:p>
          <a:p>
            <a:pPr indent="-228600" lvl="0" marL="40005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298450" lvl="0" marL="400050" rtl="0" algn="l">
              <a:lnSpc>
                <a:spcPct val="115000"/>
              </a:lnSpc>
              <a:spcBef>
                <a:spcPts val="0"/>
              </a:spcBef>
              <a:spcAft>
                <a:spcPts val="0"/>
              </a:spcAft>
              <a:buClr>
                <a:srgbClr val="FF2828"/>
              </a:buClr>
              <a:buSzPts val="1100"/>
              <a:buFont typeface="Helvetica Neue"/>
              <a:buChar char="●"/>
            </a:pPr>
            <a:r>
              <a:rPr b="1" lang="en" sz="1100">
                <a:solidFill>
                  <a:srgbClr val="FF2828"/>
                </a:solidFill>
                <a:latin typeface="Helvetica Neue"/>
                <a:ea typeface="Helvetica Neue"/>
                <a:cs typeface="Helvetica Neue"/>
                <a:sym typeface="Helvetica Neue"/>
              </a:rPr>
              <a:t>Availability:</a:t>
            </a:r>
            <a:r>
              <a:rPr lang="en" sz="1100">
                <a:latin typeface="Helvetica Neue"/>
                <a:ea typeface="Helvetica Neue"/>
                <a:cs typeface="Helvetica Neue"/>
                <a:sym typeface="Helvetica Neue"/>
              </a:rPr>
              <a:t> Are those branches making available fewer products than they should? I would analyze the order's history and see if the bad FR is something that is going on for a long time. Also, I would compare the performance of the branches with the local competitors and see if they normally make available more products (on average) than the branches that are under investigation.</a:t>
            </a:r>
            <a:endParaRPr sz="1100">
              <a:latin typeface="Helvetica Neue"/>
              <a:ea typeface="Helvetica Neue"/>
              <a:cs typeface="Helvetica Neue"/>
              <a:sym typeface="Helvetica Neue"/>
            </a:endParaRPr>
          </a:p>
          <a:p>
            <a:pPr indent="-228600" lvl="0" marL="40005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298450" lvl="0" marL="400050" rtl="0" algn="l">
              <a:lnSpc>
                <a:spcPct val="115000"/>
              </a:lnSpc>
              <a:spcBef>
                <a:spcPts val="0"/>
              </a:spcBef>
              <a:spcAft>
                <a:spcPts val="0"/>
              </a:spcAft>
              <a:buClr>
                <a:srgbClr val="FF2828"/>
              </a:buClr>
              <a:buSzPts val="1100"/>
              <a:buFont typeface="Helvetica Neue"/>
              <a:buChar char="●"/>
            </a:pPr>
            <a:r>
              <a:rPr b="1" lang="en" sz="1100">
                <a:solidFill>
                  <a:srgbClr val="FF2828"/>
                </a:solidFill>
                <a:latin typeface="Helvetica Neue"/>
                <a:ea typeface="Helvetica Neue"/>
                <a:cs typeface="Helvetica Neue"/>
                <a:sym typeface="Helvetica Neue"/>
              </a:rPr>
              <a:t>API:</a:t>
            </a:r>
            <a:r>
              <a:rPr lang="en" sz="1100">
                <a:latin typeface="Helvetica Neue"/>
                <a:ea typeface="Helvetica Neue"/>
                <a:cs typeface="Helvetica Neue"/>
                <a:sym typeface="Helvetica Neue"/>
              </a:rPr>
              <a:t> Would it be a matter of having issues with the API or updating frequency from the store ERP to our system? I would check numbers from each system and see if they match perfectly.</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800">
                <a:solidFill>
                  <a:schemeClr val="accent1"/>
                </a:solidFill>
                <a:latin typeface="Helvetica Neue"/>
                <a:ea typeface="Helvetica Neue"/>
                <a:cs typeface="Helvetica Neue"/>
                <a:sym typeface="Helvetica Neue"/>
              </a:rPr>
              <a:t>FR = quantity of products found by the shopper / quantity of products order by the shopper</a:t>
            </a:r>
            <a:endParaRPr sz="900">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0" name="Shape 180"/>
        <p:cNvGrpSpPr/>
        <p:nvPr/>
      </p:nvGrpSpPr>
      <p:grpSpPr>
        <a:xfrm>
          <a:off x="0" y="0"/>
          <a:ext cx="0" cy="0"/>
          <a:chOff x="0" y="0"/>
          <a:chExt cx="0" cy="0"/>
        </a:xfrm>
      </p:grpSpPr>
      <p:sp>
        <p:nvSpPr>
          <p:cNvPr id="181" name="Google Shape;181;p25"/>
          <p:cNvSpPr txBox="1"/>
          <p:nvPr>
            <p:ph type="title"/>
          </p:nvPr>
        </p:nvSpPr>
        <p:spPr>
          <a:xfrm>
            <a:off x="835050" y="1770850"/>
            <a:ext cx="7473900" cy="22350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Clr>
                <a:srgbClr val="FF614B"/>
              </a:buClr>
              <a:buSzPts val="5300"/>
              <a:buFont typeface="Play"/>
              <a:buNone/>
            </a:pPr>
            <a:r>
              <a:rPr lang="en" sz="6000">
                <a:solidFill>
                  <a:srgbClr val="F9413F"/>
                </a:solidFill>
                <a:latin typeface="Helvetica Neue"/>
                <a:ea typeface="Helvetica Neue"/>
                <a:cs typeface="Helvetica Neue"/>
                <a:sym typeface="Helvetica Neue"/>
              </a:rPr>
              <a:t>Q&amp;A - 3</a:t>
            </a:r>
            <a:endParaRPr sz="6000">
              <a:solidFill>
                <a:srgbClr val="F9413F"/>
              </a:solidFill>
              <a:latin typeface="Helvetica Neue"/>
              <a:ea typeface="Helvetica Neue"/>
              <a:cs typeface="Helvetica Neue"/>
              <a:sym typeface="Helvetica Neue"/>
            </a:endParaRPr>
          </a:p>
          <a:p>
            <a:pPr indent="0" lvl="0" marL="0" rtl="0" algn="l">
              <a:lnSpc>
                <a:spcPct val="100000"/>
              </a:lnSpc>
              <a:spcBef>
                <a:spcPts val="0"/>
              </a:spcBef>
              <a:spcAft>
                <a:spcPts val="0"/>
              </a:spcAft>
              <a:buClr>
                <a:srgbClr val="FF6F61"/>
              </a:buClr>
              <a:buSzPts val="3800"/>
              <a:buFont typeface="Montserrat"/>
              <a:buNone/>
            </a:pPr>
            <a:r>
              <a:rPr lang="en" sz="1800">
                <a:solidFill>
                  <a:schemeClr val="lt1"/>
                </a:solidFill>
                <a:latin typeface="Helvetica Neue"/>
                <a:ea typeface="Helvetica Neue"/>
                <a:cs typeface="Helvetica Neue"/>
                <a:sym typeface="Helvetica Neue"/>
              </a:rPr>
              <a:t>A big partner of us is having drops of almost 3 points in FR at every 1st week of the month. What is your hypothesis on that? What can we do in order to not have those drops that impact our customer experience?</a:t>
            </a:r>
            <a:endParaRPr sz="6400">
              <a:solidFill>
                <a:schemeClr val="lt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 name="Shape 185"/>
        <p:cNvGrpSpPr/>
        <p:nvPr/>
      </p:nvGrpSpPr>
      <p:grpSpPr>
        <a:xfrm>
          <a:off x="0" y="0"/>
          <a:ext cx="0" cy="0"/>
          <a:chOff x="0" y="0"/>
          <a:chExt cx="0" cy="0"/>
        </a:xfrm>
      </p:grpSpPr>
      <p:sp>
        <p:nvSpPr>
          <p:cNvPr id="186" name="Google Shape;186;p26"/>
          <p:cNvSpPr txBox="1"/>
          <p:nvPr/>
        </p:nvSpPr>
        <p:spPr>
          <a:xfrm>
            <a:off x="183300" y="150425"/>
            <a:ext cx="7800900" cy="692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6F61"/>
              </a:buClr>
              <a:buSzPts val="3800"/>
              <a:buFont typeface="Montserrat"/>
              <a:buNone/>
            </a:pPr>
            <a:r>
              <a:rPr b="1" lang="en" sz="2000">
                <a:solidFill>
                  <a:srgbClr val="FF614B"/>
                </a:solidFill>
                <a:latin typeface="Helvetica Neue"/>
                <a:ea typeface="Helvetica Neue"/>
                <a:cs typeface="Helvetica Neue"/>
                <a:sym typeface="Helvetica Neue"/>
              </a:rPr>
              <a:t>.</a:t>
            </a:r>
            <a:r>
              <a:rPr b="1" lang="en">
                <a:latin typeface="Helvetica Neue"/>
                <a:ea typeface="Helvetica Neue"/>
                <a:cs typeface="Helvetica Neue"/>
                <a:sym typeface="Helvetica Neue"/>
              </a:rPr>
              <a:t>A big partner of us is having drops of almost 3 points in FR at every 1st week of the month. What is your hypothesis on that? What can we do in order to not have those drops that impact our customer experience?</a:t>
            </a:r>
            <a:endParaRPr b="1" sz="1200">
              <a:solidFill>
                <a:srgbClr val="000000"/>
              </a:solidFill>
              <a:latin typeface="Helvetica Neue"/>
              <a:ea typeface="Helvetica Neue"/>
              <a:cs typeface="Helvetica Neue"/>
              <a:sym typeface="Helvetica Neue"/>
            </a:endParaRPr>
          </a:p>
        </p:txBody>
      </p:sp>
      <p:sp>
        <p:nvSpPr>
          <p:cNvPr id="187" name="Google Shape;187;p26"/>
          <p:cNvSpPr txBox="1"/>
          <p:nvPr/>
        </p:nvSpPr>
        <p:spPr>
          <a:xfrm>
            <a:off x="183300" y="1263350"/>
            <a:ext cx="8532300" cy="323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F2828"/>
                </a:solidFill>
                <a:latin typeface="Helvetica Neue"/>
                <a:ea typeface="Helvetica Neue"/>
                <a:cs typeface="Helvetica Neue"/>
                <a:sym typeface="Helvetica Neue"/>
              </a:rPr>
              <a:t>Hypothesis:</a:t>
            </a:r>
            <a:endParaRPr b="1">
              <a:solidFill>
                <a:srgbClr val="FF2828"/>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The first week of the month is when people get paid (salary and benefits VA/VR), so they buy more and the supply level drops considerably if a demand forecast does not exist. If this is the case, probably this shop sells basic food supplies at a reasonable price, because the high demand for products occurs when people have to refill their storage. Also, it could be the case that promotions have been done at the same period, for the best selling products.</a:t>
            </a:r>
            <a:endParaRPr sz="12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a:solidFill>
                <a:srgbClr val="FF2828"/>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a:solidFill>
                  <a:srgbClr val="FF2828"/>
                </a:solidFill>
                <a:latin typeface="Helvetica Neue"/>
                <a:ea typeface="Helvetica Neue"/>
                <a:cs typeface="Helvetica Neue"/>
                <a:sym typeface="Helvetica Neue"/>
              </a:rPr>
              <a:t>Actions:</a:t>
            </a:r>
            <a:endParaRPr sz="12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We should identify what items are causing the FR to drop, and measure how much the demand increases and for how long, in order to increase the availability of those products. Also, in order to equalize the product's demand, our drop prices should be done after the first week of every month, according to the seasonality observed.</a:t>
            </a:r>
            <a:endParaRPr sz="12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In addition, we should recommend a different seller for the same product. This doesn’t help the seller, but it avoids people from getting frustrated with the app.</a:t>
            </a:r>
            <a:endParaRPr sz="12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0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1" name="Shape 191"/>
        <p:cNvGrpSpPr/>
        <p:nvPr/>
      </p:nvGrpSpPr>
      <p:grpSpPr>
        <a:xfrm>
          <a:off x="0" y="0"/>
          <a:ext cx="0" cy="0"/>
          <a:chOff x="0" y="0"/>
          <a:chExt cx="0" cy="0"/>
        </a:xfrm>
      </p:grpSpPr>
      <p:sp>
        <p:nvSpPr>
          <p:cNvPr id="192" name="Google Shape;192;p27"/>
          <p:cNvSpPr txBox="1"/>
          <p:nvPr>
            <p:ph type="title"/>
          </p:nvPr>
        </p:nvSpPr>
        <p:spPr>
          <a:xfrm>
            <a:off x="789425" y="2031375"/>
            <a:ext cx="7473900" cy="8253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Clr>
                <a:srgbClr val="FF614B"/>
              </a:buClr>
              <a:buSzPts val="5300"/>
              <a:buFont typeface="Play"/>
              <a:buNone/>
            </a:pPr>
            <a:r>
              <a:rPr lang="en" sz="6000">
                <a:solidFill>
                  <a:srgbClr val="F9413F"/>
                </a:solidFill>
                <a:latin typeface="Helvetica Neue"/>
                <a:ea typeface="Helvetica Neue"/>
                <a:cs typeface="Helvetica Neue"/>
                <a:sym typeface="Helvetica Neue"/>
              </a:rPr>
              <a:t>Thank you</a:t>
            </a:r>
            <a:endParaRPr b="1" sz="6000">
              <a:solidFill>
                <a:srgbClr val="F9413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FF614B"/>
              </a:buClr>
              <a:buSzPts val="5300"/>
              <a:buFont typeface="Play"/>
              <a:buNone/>
            </a:pPr>
            <a:r>
              <a:t/>
            </a:r>
            <a:endParaRPr sz="2000">
              <a:solidFill>
                <a:srgbClr val="F4F6F8"/>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2" name="Shape 102"/>
        <p:cNvGrpSpPr/>
        <p:nvPr/>
      </p:nvGrpSpPr>
      <p:grpSpPr>
        <a:xfrm>
          <a:off x="0" y="0"/>
          <a:ext cx="0" cy="0"/>
          <a:chOff x="0" y="0"/>
          <a:chExt cx="0" cy="0"/>
        </a:xfrm>
      </p:grpSpPr>
      <p:sp>
        <p:nvSpPr>
          <p:cNvPr id="103" name="Google Shape;103;p16"/>
          <p:cNvSpPr txBox="1"/>
          <p:nvPr/>
        </p:nvSpPr>
        <p:spPr>
          <a:xfrm>
            <a:off x="476700" y="196100"/>
            <a:ext cx="7238700" cy="4766100"/>
          </a:xfrm>
          <a:prstGeom prst="rect">
            <a:avLst/>
          </a:prstGeom>
          <a:noFill/>
          <a:ln>
            <a:noFill/>
          </a:ln>
        </p:spPr>
        <p:txBody>
          <a:bodyPr anchorCtr="0" anchor="t" bIns="19050" lIns="19050" spcFirstLastPara="1" rIns="19050" wrap="square" tIns="19050">
            <a:noAutofit/>
          </a:bodyPr>
          <a:lstStyle/>
          <a:p>
            <a:pPr indent="0" lvl="0" marL="0" rtl="0" algn="l">
              <a:lnSpc>
                <a:spcPct val="115000"/>
              </a:lnSpc>
              <a:spcBef>
                <a:spcPts val="1200"/>
              </a:spcBef>
              <a:spcAft>
                <a:spcPts val="0"/>
              </a:spcAft>
              <a:buNone/>
            </a:pPr>
            <a:r>
              <a:rPr b="1" lang="en" sz="1200"/>
              <a:t>Catalog - Business Case</a:t>
            </a:r>
            <a:endParaRPr b="1" sz="1200"/>
          </a:p>
          <a:p>
            <a:pPr indent="0" lvl="0" marL="0" rtl="0" algn="just">
              <a:lnSpc>
                <a:spcPct val="115000"/>
              </a:lnSpc>
              <a:spcBef>
                <a:spcPts val="1200"/>
              </a:spcBef>
              <a:spcAft>
                <a:spcPts val="0"/>
              </a:spcAft>
              <a:buNone/>
            </a:pPr>
            <a:r>
              <a:rPr lang="en" sz="800"/>
              <a:t>Hello, congratulations! You have reached a new stage in this process.</a:t>
            </a:r>
            <a:endParaRPr sz="800"/>
          </a:p>
          <a:p>
            <a:pPr indent="0" lvl="0" marL="0" rtl="0" algn="just">
              <a:lnSpc>
                <a:spcPct val="115000"/>
              </a:lnSpc>
              <a:spcBef>
                <a:spcPts val="1200"/>
              </a:spcBef>
              <a:spcAft>
                <a:spcPts val="0"/>
              </a:spcAft>
              <a:buNone/>
            </a:pPr>
            <a:r>
              <a:rPr lang="en" sz="800"/>
              <a:t>On three slides, we want you to show us the following:</a:t>
            </a:r>
            <a:endParaRPr sz="800"/>
          </a:p>
          <a:p>
            <a:pPr indent="0" lvl="0" marL="0" rtl="0" algn="just">
              <a:lnSpc>
                <a:spcPct val="115000"/>
              </a:lnSpc>
              <a:spcBef>
                <a:spcPts val="1200"/>
              </a:spcBef>
              <a:spcAft>
                <a:spcPts val="0"/>
              </a:spcAft>
              <a:buNone/>
            </a:pPr>
            <a:r>
              <a:t/>
            </a:r>
            <a:endParaRPr sz="800"/>
          </a:p>
          <a:p>
            <a:pPr indent="0" lvl="0" marL="0" rtl="0" algn="just">
              <a:lnSpc>
                <a:spcPct val="115000"/>
              </a:lnSpc>
              <a:spcBef>
                <a:spcPts val="1200"/>
              </a:spcBef>
              <a:spcAft>
                <a:spcPts val="0"/>
              </a:spcAft>
              <a:buNone/>
            </a:pPr>
            <a:r>
              <a:rPr b="1" lang="en" sz="1000"/>
              <a:t>1.</a:t>
            </a:r>
            <a:r>
              <a:rPr lang="en" sz="700"/>
              <a:t> </a:t>
            </a:r>
            <a:r>
              <a:rPr lang="en" sz="1000"/>
              <a:t>Have a look in our catalog. What would you make it better?</a:t>
            </a:r>
            <a:endParaRPr sz="1000"/>
          </a:p>
          <a:p>
            <a:pPr indent="0" lvl="0" marL="0" rtl="0" algn="just">
              <a:lnSpc>
                <a:spcPct val="115000"/>
              </a:lnSpc>
              <a:spcBef>
                <a:spcPts val="1200"/>
              </a:spcBef>
              <a:spcAft>
                <a:spcPts val="0"/>
              </a:spcAft>
              <a:buNone/>
            </a:pPr>
            <a:r>
              <a:rPr b="1" lang="en" sz="1000"/>
              <a:t>2. </a:t>
            </a:r>
            <a:r>
              <a:rPr lang="en" sz="1000"/>
              <a:t>We are partners with a huge grocery chain in Brazil, and a few of its branches are presenting bad FR: Porto Alegre, Santos and Campinas.</a:t>
            </a:r>
            <a:endParaRPr sz="1000"/>
          </a:p>
          <a:p>
            <a:pPr indent="-228600" lvl="0" marL="685800" rtl="0" algn="just">
              <a:lnSpc>
                <a:spcPct val="115000"/>
              </a:lnSpc>
              <a:spcBef>
                <a:spcPts val="1200"/>
              </a:spcBef>
              <a:spcAft>
                <a:spcPts val="0"/>
              </a:spcAft>
              <a:buNone/>
            </a:pPr>
            <a:r>
              <a:rPr lang="en" sz="1000"/>
              <a:t>a)</a:t>
            </a:r>
            <a:r>
              <a:rPr lang="en" sz="700"/>
              <a:t>  </a:t>
            </a:r>
            <a:r>
              <a:rPr lang="en" sz="1000"/>
              <a:t>We investigated the categories, product (if there is any specific offender), day and hour data and found no trend.What else would you analyze in order to improve these branches’ FR?</a:t>
            </a:r>
            <a:endParaRPr sz="1000"/>
          </a:p>
          <a:p>
            <a:pPr indent="-228600" lvl="0" marL="685800" rtl="0" algn="just">
              <a:lnSpc>
                <a:spcPct val="115000"/>
              </a:lnSpc>
              <a:spcBef>
                <a:spcPts val="1200"/>
              </a:spcBef>
              <a:spcAft>
                <a:spcPts val="0"/>
              </a:spcAft>
              <a:buNone/>
            </a:pPr>
            <a:r>
              <a:rPr lang="en" sz="1000"/>
              <a:t>b)</a:t>
            </a:r>
            <a:r>
              <a:rPr lang="en" sz="700"/>
              <a:t>    </a:t>
            </a:r>
            <a:r>
              <a:rPr lang="en" sz="1000"/>
              <a:t>Which tests would you do in order to have more insights on the issue?</a:t>
            </a:r>
            <a:endParaRPr sz="1000"/>
          </a:p>
          <a:p>
            <a:pPr indent="0" lvl="0" marL="457200" rtl="0" algn="just">
              <a:lnSpc>
                <a:spcPct val="115000"/>
              </a:lnSpc>
              <a:spcBef>
                <a:spcPts val="1200"/>
              </a:spcBef>
              <a:spcAft>
                <a:spcPts val="0"/>
              </a:spcAft>
              <a:buNone/>
            </a:pPr>
            <a:r>
              <a:rPr lang="en" sz="1000"/>
              <a:t> </a:t>
            </a:r>
            <a:endParaRPr sz="1000"/>
          </a:p>
          <a:p>
            <a:pPr indent="0" lvl="0" marL="0" rtl="0" algn="just">
              <a:lnSpc>
                <a:spcPct val="115000"/>
              </a:lnSpc>
              <a:spcBef>
                <a:spcPts val="1200"/>
              </a:spcBef>
              <a:spcAft>
                <a:spcPts val="0"/>
              </a:spcAft>
              <a:buNone/>
            </a:pPr>
            <a:r>
              <a:rPr b="1" lang="en" sz="1000"/>
              <a:t>3.</a:t>
            </a:r>
            <a:r>
              <a:rPr lang="en" sz="700"/>
              <a:t> </a:t>
            </a:r>
            <a:r>
              <a:rPr lang="en" sz="1000"/>
              <a:t>A big partner of us is having drops of almost 3 points in FR at every 1</a:t>
            </a:r>
            <a:r>
              <a:rPr baseline="30000" lang="en" sz="1000"/>
              <a:t>st</a:t>
            </a:r>
            <a:r>
              <a:rPr lang="en" sz="1000"/>
              <a:t> week of the month. What is your hypothesis on that? What can we do in order to not have those drops that impact our customer experience?</a:t>
            </a:r>
            <a:endParaRPr sz="1000"/>
          </a:p>
          <a:p>
            <a:pPr indent="0" lvl="0" marL="0" rtl="0" algn="just">
              <a:lnSpc>
                <a:spcPct val="115000"/>
              </a:lnSpc>
              <a:spcBef>
                <a:spcPts val="1200"/>
              </a:spcBef>
              <a:spcAft>
                <a:spcPts val="0"/>
              </a:spcAft>
              <a:buNone/>
            </a:pPr>
            <a:r>
              <a:t/>
            </a:r>
            <a:endParaRPr sz="1000"/>
          </a:p>
          <a:p>
            <a:pPr indent="0" lvl="0" marL="0" rtl="0" algn="l">
              <a:lnSpc>
                <a:spcPct val="115000"/>
              </a:lnSpc>
              <a:spcBef>
                <a:spcPts val="1200"/>
              </a:spcBef>
              <a:spcAft>
                <a:spcPts val="0"/>
              </a:spcAft>
              <a:buNone/>
            </a:pPr>
            <a:r>
              <a:rPr lang="en" sz="1000"/>
              <a:t>Have fun! </a:t>
            </a:r>
            <a:endParaRPr sz="1000"/>
          </a:p>
          <a:p>
            <a:pPr indent="0" lvl="0" marL="0" rtl="0" algn="l">
              <a:spcBef>
                <a:spcPts val="1200"/>
              </a:spcBef>
              <a:spcAft>
                <a:spcPts val="0"/>
              </a:spcAft>
              <a:buNone/>
            </a:pPr>
            <a:r>
              <a:t/>
            </a:r>
            <a:endParaRPr b="1" sz="800">
              <a:solidFill>
                <a:srgbClr val="F9413F"/>
              </a:solidFill>
              <a:latin typeface="Montserrat"/>
              <a:ea typeface="Montserrat"/>
              <a:cs typeface="Montserrat"/>
              <a:sym typeface="Montserrat"/>
            </a:endParaRPr>
          </a:p>
          <a:p>
            <a:pPr indent="0" lvl="0" marL="0" rtl="0" algn="l">
              <a:spcBef>
                <a:spcPts val="0"/>
              </a:spcBef>
              <a:spcAft>
                <a:spcPts val="0"/>
              </a:spcAft>
              <a:buNone/>
            </a:pPr>
            <a:r>
              <a:t/>
            </a:r>
            <a:endParaRPr sz="800">
              <a:solidFill>
                <a:srgbClr val="FFFFFF"/>
              </a:solidFill>
              <a:latin typeface="Montserrat Light"/>
              <a:ea typeface="Montserrat Light"/>
              <a:cs typeface="Montserrat Light"/>
              <a:sym typeface="Montserrat Light"/>
            </a:endParaRPr>
          </a:p>
        </p:txBody>
      </p:sp>
      <p:pic>
        <p:nvPicPr>
          <p:cNvPr id="104" name="Google Shape;104;p16"/>
          <p:cNvPicPr preferRelativeResize="0"/>
          <p:nvPr/>
        </p:nvPicPr>
        <p:blipFill>
          <a:blip r:embed="rId3">
            <a:alphaModFix/>
          </a:blip>
          <a:stretch>
            <a:fillRect/>
          </a:stretch>
        </p:blipFill>
        <p:spPr>
          <a:xfrm rot="-5400000">
            <a:off x="6017112" y="2009212"/>
            <a:ext cx="5136101" cy="1117675"/>
          </a:xfrm>
          <a:prstGeom prst="rect">
            <a:avLst/>
          </a:prstGeom>
          <a:noFill/>
          <a:ln>
            <a:noFill/>
          </a:ln>
        </p:spPr>
      </p:pic>
      <p:sp>
        <p:nvSpPr>
          <p:cNvPr id="105" name="Google Shape;105;p16"/>
          <p:cNvSpPr/>
          <p:nvPr/>
        </p:nvSpPr>
        <p:spPr>
          <a:xfrm>
            <a:off x="-7400" y="-37000"/>
            <a:ext cx="333900" cy="5232300"/>
          </a:xfrm>
          <a:prstGeom prst="rect">
            <a:avLst/>
          </a:prstGeom>
          <a:solidFill>
            <a:srgbClr val="F94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9" name="Shape 109"/>
        <p:cNvGrpSpPr/>
        <p:nvPr/>
      </p:nvGrpSpPr>
      <p:grpSpPr>
        <a:xfrm>
          <a:off x="0" y="0"/>
          <a:ext cx="0" cy="0"/>
          <a:chOff x="0" y="0"/>
          <a:chExt cx="0" cy="0"/>
        </a:xfrm>
      </p:grpSpPr>
      <p:sp>
        <p:nvSpPr>
          <p:cNvPr id="110" name="Google Shape;110;p17"/>
          <p:cNvSpPr txBox="1"/>
          <p:nvPr>
            <p:ph type="title"/>
          </p:nvPr>
        </p:nvSpPr>
        <p:spPr>
          <a:xfrm>
            <a:off x="835050" y="1989375"/>
            <a:ext cx="7473900" cy="16077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Clr>
                <a:srgbClr val="FF614B"/>
              </a:buClr>
              <a:buSzPts val="5300"/>
              <a:buFont typeface="Play"/>
              <a:buNone/>
            </a:pPr>
            <a:r>
              <a:rPr lang="en" sz="6000">
                <a:solidFill>
                  <a:srgbClr val="F9413F"/>
                </a:solidFill>
                <a:latin typeface="Helvetica Neue"/>
                <a:ea typeface="Helvetica Neue"/>
                <a:cs typeface="Helvetica Neue"/>
                <a:sym typeface="Helvetica Neue"/>
              </a:rPr>
              <a:t>Q&amp;A - 1</a:t>
            </a:r>
            <a:endParaRPr sz="6000">
              <a:solidFill>
                <a:srgbClr val="F9413F"/>
              </a:solidFill>
              <a:latin typeface="Helvetica Neue"/>
              <a:ea typeface="Helvetica Neue"/>
              <a:cs typeface="Helvetica Neue"/>
              <a:sym typeface="Helvetica Neue"/>
            </a:endParaRPr>
          </a:p>
          <a:p>
            <a:pPr indent="0" lvl="0" marL="0" rtl="0" algn="l">
              <a:lnSpc>
                <a:spcPct val="100000"/>
              </a:lnSpc>
              <a:spcBef>
                <a:spcPts val="0"/>
              </a:spcBef>
              <a:spcAft>
                <a:spcPts val="0"/>
              </a:spcAft>
              <a:buClr>
                <a:srgbClr val="FF6F61"/>
              </a:buClr>
              <a:buSzPts val="3800"/>
              <a:buFont typeface="Montserrat"/>
              <a:buNone/>
            </a:pPr>
            <a:r>
              <a:rPr lang="en" sz="1800">
                <a:solidFill>
                  <a:schemeClr val="lt1"/>
                </a:solidFill>
                <a:latin typeface="Helvetica Neue"/>
                <a:ea typeface="Helvetica Neue"/>
                <a:cs typeface="Helvetica Neue"/>
                <a:sym typeface="Helvetica Neue"/>
              </a:rPr>
              <a:t>Have a look in our catalog. What would you make it better?</a:t>
            </a: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 name="Shape 114"/>
        <p:cNvGrpSpPr/>
        <p:nvPr/>
      </p:nvGrpSpPr>
      <p:grpSpPr>
        <a:xfrm>
          <a:off x="0" y="0"/>
          <a:ext cx="0" cy="0"/>
          <a:chOff x="0" y="0"/>
          <a:chExt cx="0" cy="0"/>
        </a:xfrm>
      </p:grpSpPr>
      <p:sp>
        <p:nvSpPr>
          <p:cNvPr id="115" name="Google Shape;115;p18"/>
          <p:cNvSpPr txBox="1"/>
          <p:nvPr/>
        </p:nvSpPr>
        <p:spPr>
          <a:xfrm>
            <a:off x="183300" y="150425"/>
            <a:ext cx="8457300" cy="279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6F61"/>
              </a:buClr>
              <a:buSzPts val="3800"/>
              <a:buFont typeface="Montserrat"/>
              <a:buNone/>
            </a:pPr>
            <a:r>
              <a:rPr b="1" lang="en" sz="2000">
                <a:solidFill>
                  <a:srgbClr val="FF614B"/>
                </a:solidFill>
                <a:latin typeface="Helvetica Neue"/>
                <a:ea typeface="Helvetica Neue"/>
                <a:cs typeface="Helvetica Neue"/>
                <a:sym typeface="Helvetica Neue"/>
              </a:rPr>
              <a:t>.</a:t>
            </a:r>
            <a:r>
              <a:rPr b="1" lang="en" sz="1800">
                <a:latin typeface="Helvetica Neue"/>
                <a:ea typeface="Helvetica Neue"/>
                <a:cs typeface="Helvetica Neue"/>
                <a:sym typeface="Helvetica Neue"/>
              </a:rPr>
              <a:t>Have a look in our catalog. What would you make it better? </a:t>
            </a:r>
            <a:r>
              <a:rPr b="1" lang="en" sz="1800">
                <a:solidFill>
                  <a:srgbClr val="FF2828"/>
                </a:solidFill>
                <a:latin typeface="Helvetica Neue"/>
                <a:ea typeface="Helvetica Neue"/>
                <a:cs typeface="Helvetica Neue"/>
                <a:sym typeface="Helvetica Neue"/>
              </a:rPr>
              <a:t>main page</a:t>
            </a:r>
            <a:endParaRPr b="1" sz="1000">
              <a:solidFill>
                <a:srgbClr val="FF2828"/>
              </a:solidFill>
              <a:latin typeface="Helvetica Neue"/>
              <a:ea typeface="Helvetica Neue"/>
              <a:cs typeface="Helvetica Neue"/>
              <a:sym typeface="Helvetica Neue"/>
            </a:endParaRPr>
          </a:p>
        </p:txBody>
      </p:sp>
      <p:sp>
        <p:nvSpPr>
          <p:cNvPr id="116" name="Google Shape;116;p18"/>
          <p:cNvSpPr txBox="1"/>
          <p:nvPr/>
        </p:nvSpPr>
        <p:spPr>
          <a:xfrm>
            <a:off x="183300" y="1277375"/>
            <a:ext cx="2986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2. Banner at the top, displaying deals (it could be promoted or not) instead of big store cards.</a:t>
            </a:r>
            <a:endParaRPr b="1" sz="1200">
              <a:latin typeface="Helvetica Neue"/>
              <a:ea typeface="Helvetica Neue"/>
              <a:cs typeface="Helvetica Neue"/>
              <a:sym typeface="Helvetica Neue"/>
            </a:endParaRPr>
          </a:p>
        </p:txBody>
      </p:sp>
      <p:sp>
        <p:nvSpPr>
          <p:cNvPr id="117" name="Google Shape;117;p18"/>
          <p:cNvSpPr txBox="1"/>
          <p:nvPr/>
        </p:nvSpPr>
        <p:spPr>
          <a:xfrm>
            <a:off x="183300" y="563000"/>
            <a:ext cx="2986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1. </a:t>
            </a:r>
            <a:r>
              <a:rPr lang="en" sz="1200">
                <a:latin typeface="Helvetica Neue"/>
                <a:ea typeface="Helvetica Neue"/>
                <a:cs typeface="Helvetica Neue"/>
                <a:sym typeface="Helvetica Neue"/>
              </a:rPr>
              <a:t>Portuguese language should be an option if the idea is to become popular.</a:t>
            </a:r>
            <a:endParaRPr b="1" sz="1200">
              <a:latin typeface="Helvetica Neue"/>
              <a:ea typeface="Helvetica Neue"/>
              <a:cs typeface="Helvetica Neue"/>
              <a:sym typeface="Helvetica Neue"/>
            </a:endParaRPr>
          </a:p>
        </p:txBody>
      </p:sp>
      <p:sp>
        <p:nvSpPr>
          <p:cNvPr id="118" name="Google Shape;118;p18"/>
          <p:cNvSpPr txBox="1"/>
          <p:nvPr/>
        </p:nvSpPr>
        <p:spPr>
          <a:xfrm>
            <a:off x="5973900" y="690850"/>
            <a:ext cx="25842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Helvetica Neue"/>
                <a:ea typeface="Helvetica Neue"/>
                <a:cs typeface="Helvetica Neue"/>
                <a:sym typeface="Helvetica Neue"/>
              </a:rPr>
              <a:t>If I was to use any app for </a:t>
            </a:r>
            <a:r>
              <a:rPr lang="en">
                <a:latin typeface="Helvetica Neue"/>
                <a:ea typeface="Helvetica Neue"/>
                <a:cs typeface="Helvetica Neue"/>
                <a:sym typeface="Helvetica Neue"/>
              </a:rPr>
              <a:t>groceries</a:t>
            </a:r>
            <a:r>
              <a:rPr lang="en">
                <a:latin typeface="Helvetica Neue"/>
                <a:ea typeface="Helvetica Neue"/>
                <a:cs typeface="Helvetica Neue"/>
                <a:sym typeface="Helvetica Neue"/>
              </a:rPr>
              <a:t> shopping, I’d hope to see in which player (carrefour, pão de açúcar, extra) I would save more money (considering deals and all the fees included) or which has more available items from a list of products that I want to buy. This kind of feature would help me to shop better and do not waste time going into every one of the grocery stores, putting the items in the cart, and then </a:t>
            </a:r>
            <a:r>
              <a:rPr lang="en">
                <a:latin typeface="Helvetica Neue"/>
                <a:ea typeface="Helvetica Neue"/>
                <a:cs typeface="Helvetica Neue"/>
                <a:sym typeface="Helvetica Neue"/>
              </a:rPr>
              <a:t>seeing</a:t>
            </a:r>
            <a:r>
              <a:rPr lang="en">
                <a:latin typeface="Helvetica Neue"/>
                <a:ea typeface="Helvetica Neue"/>
                <a:cs typeface="Helvetica Neue"/>
                <a:sym typeface="Helvetica Neue"/>
              </a:rPr>
              <a:t> how much it would cost.</a:t>
            </a:r>
            <a:endParaRPr b="1">
              <a:latin typeface="Helvetica Neue"/>
              <a:ea typeface="Helvetica Neue"/>
              <a:cs typeface="Helvetica Neue"/>
              <a:sym typeface="Helvetica Neue"/>
            </a:endParaRPr>
          </a:p>
        </p:txBody>
      </p:sp>
      <p:pic>
        <p:nvPicPr>
          <p:cNvPr id="119" name="Google Shape;119;p18"/>
          <p:cNvPicPr preferRelativeResize="0"/>
          <p:nvPr/>
        </p:nvPicPr>
        <p:blipFill>
          <a:blip r:embed="rId3">
            <a:alphaModFix/>
          </a:blip>
          <a:stretch>
            <a:fillRect/>
          </a:stretch>
        </p:blipFill>
        <p:spPr>
          <a:xfrm>
            <a:off x="3497837" y="563004"/>
            <a:ext cx="2148338" cy="4373196"/>
          </a:xfrm>
          <a:prstGeom prst="rect">
            <a:avLst/>
          </a:prstGeom>
          <a:noFill/>
          <a:ln>
            <a:noFill/>
          </a:ln>
          <a:effectLst>
            <a:outerShdw blurRad="57150" rotWithShape="0" algn="bl" dir="5400000" dist="19050">
              <a:srgbClr val="000000">
                <a:alpha val="50000"/>
              </a:srgbClr>
            </a:outerShdw>
          </a:effectLst>
        </p:spPr>
      </p:pic>
      <p:sp>
        <p:nvSpPr>
          <p:cNvPr id="120" name="Google Shape;120;p18"/>
          <p:cNvSpPr txBox="1"/>
          <p:nvPr/>
        </p:nvSpPr>
        <p:spPr>
          <a:xfrm>
            <a:off x="183300" y="2280900"/>
            <a:ext cx="2986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3. There should have a card for deals and promos.</a:t>
            </a:r>
            <a:endParaRPr b="1" sz="1200">
              <a:latin typeface="Helvetica Neue"/>
              <a:ea typeface="Helvetica Neue"/>
              <a:cs typeface="Helvetica Neue"/>
              <a:sym typeface="Helvetica Neue"/>
            </a:endParaRPr>
          </a:p>
        </p:txBody>
      </p:sp>
      <p:sp>
        <p:nvSpPr>
          <p:cNvPr id="121" name="Google Shape;121;p18"/>
          <p:cNvSpPr txBox="1"/>
          <p:nvPr/>
        </p:nvSpPr>
        <p:spPr>
          <a:xfrm>
            <a:off x="183300" y="3072025"/>
            <a:ext cx="29868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4. The categories could be represented by icons and once you hit the </a:t>
            </a:r>
            <a:r>
              <a:rPr lang="en" sz="1200">
                <a:latin typeface="Helvetica Neue"/>
                <a:ea typeface="Helvetica Neue"/>
                <a:cs typeface="Helvetica Neue"/>
                <a:sym typeface="Helvetica Neue"/>
              </a:rPr>
              <a:t>button, it opens another screen with the stores that are grouped by the category.</a:t>
            </a:r>
            <a:endParaRPr b="1" sz="1200">
              <a:latin typeface="Helvetica Neue"/>
              <a:ea typeface="Helvetica Neue"/>
              <a:cs typeface="Helvetica Neue"/>
              <a:sym typeface="Helvetica Neue"/>
            </a:endParaRPr>
          </a:p>
        </p:txBody>
      </p:sp>
      <p:sp>
        <p:nvSpPr>
          <p:cNvPr id="122" name="Google Shape;122;p18"/>
          <p:cNvSpPr txBox="1"/>
          <p:nvPr/>
        </p:nvSpPr>
        <p:spPr>
          <a:xfrm>
            <a:off x="183300" y="4287950"/>
            <a:ext cx="2986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5. There are too much screen to be scrolled down. It has to be cleaner and shorter.</a:t>
            </a:r>
            <a:endParaRPr b="1" sz="1200">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 name="Shape 126"/>
        <p:cNvGrpSpPr/>
        <p:nvPr/>
      </p:nvGrpSpPr>
      <p:grpSpPr>
        <a:xfrm>
          <a:off x="0" y="0"/>
          <a:ext cx="0" cy="0"/>
          <a:chOff x="0" y="0"/>
          <a:chExt cx="0" cy="0"/>
        </a:xfrm>
      </p:grpSpPr>
      <p:sp>
        <p:nvSpPr>
          <p:cNvPr id="127" name="Google Shape;127;p19"/>
          <p:cNvSpPr txBox="1"/>
          <p:nvPr/>
        </p:nvSpPr>
        <p:spPr>
          <a:xfrm>
            <a:off x="183300" y="150425"/>
            <a:ext cx="8661300" cy="279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6F61"/>
              </a:buClr>
              <a:buSzPts val="3800"/>
              <a:buFont typeface="Montserrat"/>
              <a:buNone/>
            </a:pPr>
            <a:r>
              <a:rPr b="1" lang="en" sz="2000">
                <a:solidFill>
                  <a:srgbClr val="FF614B"/>
                </a:solidFill>
                <a:latin typeface="Helvetica Neue"/>
                <a:ea typeface="Helvetica Neue"/>
                <a:cs typeface="Helvetica Neue"/>
                <a:sym typeface="Helvetica Neue"/>
              </a:rPr>
              <a:t>.</a:t>
            </a:r>
            <a:r>
              <a:rPr b="1" lang="en" sz="1800">
                <a:latin typeface="Helvetica Neue"/>
                <a:ea typeface="Helvetica Neue"/>
                <a:cs typeface="Helvetica Neue"/>
                <a:sym typeface="Helvetica Neue"/>
              </a:rPr>
              <a:t>Have a look in our catalog. What would you make it better? </a:t>
            </a:r>
            <a:r>
              <a:rPr b="1" lang="en" sz="1800">
                <a:solidFill>
                  <a:srgbClr val="FF2828"/>
                </a:solidFill>
                <a:latin typeface="Helvetica Neue"/>
                <a:ea typeface="Helvetica Neue"/>
                <a:cs typeface="Helvetica Neue"/>
                <a:sym typeface="Helvetica Neue"/>
              </a:rPr>
              <a:t>competitors</a:t>
            </a:r>
            <a:endParaRPr b="1" sz="1000">
              <a:solidFill>
                <a:srgbClr val="FF2828"/>
              </a:solidFill>
              <a:latin typeface="Helvetica Neue"/>
              <a:ea typeface="Helvetica Neue"/>
              <a:cs typeface="Helvetica Neue"/>
              <a:sym typeface="Helvetica Neue"/>
            </a:endParaRPr>
          </a:p>
        </p:txBody>
      </p:sp>
      <p:pic>
        <p:nvPicPr>
          <p:cNvPr id="128" name="Google Shape;128;p19"/>
          <p:cNvPicPr preferRelativeResize="0"/>
          <p:nvPr/>
        </p:nvPicPr>
        <p:blipFill rotWithShape="1">
          <a:blip r:embed="rId3">
            <a:alphaModFix/>
          </a:blip>
          <a:srcRect b="0" l="0" r="0" t="6664"/>
          <a:stretch/>
        </p:blipFill>
        <p:spPr>
          <a:xfrm>
            <a:off x="574375" y="690913"/>
            <a:ext cx="2193175" cy="4114676"/>
          </a:xfrm>
          <a:prstGeom prst="rect">
            <a:avLst/>
          </a:prstGeom>
          <a:noFill/>
          <a:ln>
            <a:noFill/>
          </a:ln>
          <a:effectLst>
            <a:outerShdw blurRad="57150" rotWithShape="0" algn="bl" dir="5400000" dist="19050">
              <a:srgbClr val="000000">
                <a:alpha val="50000"/>
              </a:srgbClr>
            </a:outerShdw>
          </a:effectLst>
        </p:spPr>
      </p:pic>
      <p:pic>
        <p:nvPicPr>
          <p:cNvPr id="129" name="Google Shape;129;p19"/>
          <p:cNvPicPr preferRelativeResize="0"/>
          <p:nvPr/>
        </p:nvPicPr>
        <p:blipFill rotWithShape="1">
          <a:blip r:embed="rId4">
            <a:alphaModFix/>
          </a:blip>
          <a:srcRect b="0" l="0" r="0" t="6664"/>
          <a:stretch/>
        </p:blipFill>
        <p:spPr>
          <a:xfrm>
            <a:off x="3500775" y="690913"/>
            <a:ext cx="2209700" cy="4114676"/>
          </a:xfrm>
          <a:prstGeom prst="rect">
            <a:avLst/>
          </a:prstGeom>
          <a:noFill/>
          <a:ln>
            <a:noFill/>
          </a:ln>
          <a:effectLst>
            <a:outerShdw blurRad="57150" rotWithShape="0" algn="bl" dir="5400000" dist="19050">
              <a:srgbClr val="000000">
                <a:alpha val="50000"/>
              </a:srgbClr>
            </a:outerShdw>
          </a:effectLst>
        </p:spPr>
      </p:pic>
      <p:pic>
        <p:nvPicPr>
          <p:cNvPr id="130" name="Google Shape;130;p19"/>
          <p:cNvPicPr preferRelativeResize="0"/>
          <p:nvPr/>
        </p:nvPicPr>
        <p:blipFill rotWithShape="1">
          <a:blip r:embed="rId5">
            <a:alphaModFix/>
          </a:blip>
          <a:srcRect b="0" l="0" r="0" t="6664"/>
          <a:stretch/>
        </p:blipFill>
        <p:spPr>
          <a:xfrm>
            <a:off x="6401650" y="690913"/>
            <a:ext cx="2388826" cy="4114675"/>
          </a:xfrm>
          <a:prstGeom prst="rect">
            <a:avLst/>
          </a:prstGeom>
          <a:noFill/>
          <a:ln>
            <a:noFill/>
          </a:ln>
          <a:effectLst>
            <a:outerShdw blurRad="57150" rotWithShape="0" algn="bl" dir="5400000" dist="19050">
              <a:srgbClr val="000000">
                <a:alpha val="50000"/>
              </a:srgbClr>
            </a:outerShdw>
          </a:effectLst>
        </p:spPr>
      </p:pic>
      <p:sp>
        <p:nvSpPr>
          <p:cNvPr id="131" name="Google Shape;131;p19"/>
          <p:cNvSpPr txBox="1"/>
          <p:nvPr/>
        </p:nvSpPr>
        <p:spPr>
          <a:xfrm rot="-5400000">
            <a:off x="-266850" y="2371650"/>
            <a:ext cx="1300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2828"/>
                </a:solidFill>
                <a:latin typeface="Lato"/>
                <a:ea typeface="Lato"/>
                <a:cs typeface="Lato"/>
                <a:sym typeface="Lato"/>
              </a:rPr>
              <a:t>DAKI</a:t>
            </a:r>
            <a:endParaRPr b="1">
              <a:latin typeface="Lato"/>
              <a:ea typeface="Lato"/>
              <a:cs typeface="Lato"/>
              <a:sym typeface="Lato"/>
            </a:endParaRPr>
          </a:p>
        </p:txBody>
      </p:sp>
      <p:sp>
        <p:nvSpPr>
          <p:cNvPr id="132" name="Google Shape;132;p19"/>
          <p:cNvSpPr txBox="1"/>
          <p:nvPr/>
        </p:nvSpPr>
        <p:spPr>
          <a:xfrm rot="-5400000">
            <a:off x="2650425" y="2371650"/>
            <a:ext cx="13005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2828"/>
                </a:solidFill>
                <a:latin typeface="Lato"/>
                <a:ea typeface="Lato"/>
                <a:cs typeface="Lato"/>
                <a:sym typeface="Lato"/>
              </a:rPr>
              <a:t>RAPPI</a:t>
            </a:r>
            <a:endParaRPr b="1">
              <a:latin typeface="Lato"/>
              <a:ea typeface="Lato"/>
              <a:cs typeface="Lato"/>
              <a:sym typeface="Lato"/>
            </a:endParaRPr>
          </a:p>
        </p:txBody>
      </p:sp>
      <p:sp>
        <p:nvSpPr>
          <p:cNvPr id="133" name="Google Shape;133;p19"/>
          <p:cNvSpPr txBox="1"/>
          <p:nvPr/>
        </p:nvSpPr>
        <p:spPr>
          <a:xfrm rot="-5400000">
            <a:off x="5623200" y="2371650"/>
            <a:ext cx="1300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2828"/>
                </a:solidFill>
                <a:latin typeface="Lato"/>
                <a:ea typeface="Lato"/>
                <a:cs typeface="Lato"/>
                <a:sym typeface="Lato"/>
              </a:rPr>
              <a:t>IFOOD</a:t>
            </a:r>
            <a:endParaRPr b="1">
              <a:solidFill>
                <a:srgbClr val="FF2828"/>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20"/>
          <p:cNvSpPr txBox="1"/>
          <p:nvPr/>
        </p:nvSpPr>
        <p:spPr>
          <a:xfrm>
            <a:off x="183300" y="150425"/>
            <a:ext cx="8896500" cy="279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6F61"/>
              </a:buClr>
              <a:buSzPts val="3800"/>
              <a:buFont typeface="Montserrat"/>
              <a:buNone/>
            </a:pPr>
            <a:r>
              <a:rPr b="1" lang="en" sz="2000">
                <a:solidFill>
                  <a:srgbClr val="FF614B"/>
                </a:solidFill>
                <a:latin typeface="Helvetica Neue"/>
                <a:ea typeface="Helvetica Neue"/>
                <a:cs typeface="Helvetica Neue"/>
                <a:sym typeface="Helvetica Neue"/>
              </a:rPr>
              <a:t>.</a:t>
            </a:r>
            <a:r>
              <a:rPr b="1" lang="en" sz="1800">
                <a:latin typeface="Helvetica Neue"/>
                <a:ea typeface="Helvetica Neue"/>
                <a:cs typeface="Helvetica Neue"/>
                <a:sym typeface="Helvetica Neue"/>
              </a:rPr>
              <a:t>Have a look in our catalog. What would you make it better? </a:t>
            </a:r>
            <a:r>
              <a:rPr b="1" lang="en" sz="1800">
                <a:solidFill>
                  <a:srgbClr val="FF2828"/>
                </a:solidFill>
                <a:latin typeface="Helvetica Neue"/>
                <a:ea typeface="Helvetica Neue"/>
                <a:cs typeface="Helvetica Neue"/>
                <a:sym typeface="Helvetica Neue"/>
              </a:rPr>
              <a:t>store page - featured</a:t>
            </a:r>
            <a:endParaRPr b="1" sz="1000">
              <a:solidFill>
                <a:srgbClr val="FF2828"/>
              </a:solidFill>
              <a:latin typeface="Helvetica Neue"/>
              <a:ea typeface="Helvetica Neue"/>
              <a:cs typeface="Helvetica Neue"/>
              <a:sym typeface="Helvetica Neue"/>
            </a:endParaRPr>
          </a:p>
        </p:txBody>
      </p:sp>
      <p:sp>
        <p:nvSpPr>
          <p:cNvPr id="139" name="Google Shape;139;p20"/>
          <p:cNvSpPr txBox="1"/>
          <p:nvPr/>
        </p:nvSpPr>
        <p:spPr>
          <a:xfrm>
            <a:off x="277400" y="1609288"/>
            <a:ext cx="2986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2. It doesn’t highlight properly the deals that the store are promoting</a:t>
            </a:r>
            <a:endParaRPr b="1" sz="1200">
              <a:latin typeface="Helvetica Neue"/>
              <a:ea typeface="Helvetica Neue"/>
              <a:cs typeface="Helvetica Neue"/>
              <a:sym typeface="Helvetica Neue"/>
            </a:endParaRPr>
          </a:p>
        </p:txBody>
      </p:sp>
      <p:sp>
        <p:nvSpPr>
          <p:cNvPr id="140" name="Google Shape;140;p20"/>
          <p:cNvSpPr txBox="1"/>
          <p:nvPr/>
        </p:nvSpPr>
        <p:spPr>
          <a:xfrm>
            <a:off x="277400" y="894913"/>
            <a:ext cx="2986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1.  It doesn’t show infos that are important, such as minimum order value.</a:t>
            </a:r>
            <a:endParaRPr b="1" sz="1200">
              <a:latin typeface="Helvetica Neue"/>
              <a:ea typeface="Helvetica Neue"/>
              <a:cs typeface="Helvetica Neue"/>
              <a:sym typeface="Helvetica Neue"/>
            </a:endParaRPr>
          </a:p>
        </p:txBody>
      </p:sp>
      <p:sp>
        <p:nvSpPr>
          <p:cNvPr id="141" name="Google Shape;141;p20"/>
          <p:cNvSpPr txBox="1"/>
          <p:nvPr/>
        </p:nvSpPr>
        <p:spPr>
          <a:xfrm>
            <a:off x="277400" y="2323663"/>
            <a:ext cx="29868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3. There is no way to add products into the cart by hitting a “+” button. So, it takes time for you to enter the product and then add it. </a:t>
            </a:r>
            <a:endParaRPr b="1" sz="1200">
              <a:latin typeface="Helvetica Neue"/>
              <a:ea typeface="Helvetica Neue"/>
              <a:cs typeface="Helvetica Neue"/>
              <a:sym typeface="Helvetica Neue"/>
            </a:endParaRPr>
          </a:p>
        </p:txBody>
      </p:sp>
      <p:sp>
        <p:nvSpPr>
          <p:cNvPr id="142" name="Google Shape;142;p20"/>
          <p:cNvSpPr txBox="1"/>
          <p:nvPr/>
        </p:nvSpPr>
        <p:spPr>
          <a:xfrm>
            <a:off x="277400" y="3510138"/>
            <a:ext cx="29868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4. </a:t>
            </a:r>
            <a:r>
              <a:rPr lang="en" sz="1200">
                <a:latin typeface="Helvetica Neue"/>
                <a:ea typeface="Helvetica Neue"/>
                <a:cs typeface="Helvetica Neue"/>
                <a:sym typeface="Helvetica Neue"/>
              </a:rPr>
              <a:t>The miniatures are just too small and don’t add much. Also, some images contain some additional information that are not responsive, which causes discomfort.</a:t>
            </a:r>
            <a:endParaRPr b="1" sz="1200">
              <a:latin typeface="Helvetica Neue"/>
              <a:ea typeface="Helvetica Neue"/>
              <a:cs typeface="Helvetica Neue"/>
              <a:sym typeface="Helvetica Neue"/>
            </a:endParaRPr>
          </a:p>
        </p:txBody>
      </p:sp>
      <p:pic>
        <p:nvPicPr>
          <p:cNvPr id="143" name="Google Shape;143;p20"/>
          <p:cNvPicPr preferRelativeResize="0"/>
          <p:nvPr/>
        </p:nvPicPr>
        <p:blipFill>
          <a:blip r:embed="rId3">
            <a:alphaModFix/>
          </a:blip>
          <a:stretch>
            <a:fillRect/>
          </a:stretch>
        </p:blipFill>
        <p:spPr>
          <a:xfrm>
            <a:off x="3711025" y="582725"/>
            <a:ext cx="2193167" cy="4408376"/>
          </a:xfrm>
          <a:prstGeom prst="rect">
            <a:avLst/>
          </a:prstGeom>
          <a:noFill/>
          <a:ln>
            <a:noFill/>
          </a:ln>
          <a:effectLst>
            <a:outerShdw blurRad="57150" rotWithShape="0" algn="bl" dir="5400000" dist="19050">
              <a:srgbClr val="000000">
                <a:alpha val="50000"/>
              </a:srgbClr>
            </a:outerShdw>
          </a:effectLst>
        </p:spPr>
      </p:pic>
      <p:pic>
        <p:nvPicPr>
          <p:cNvPr id="144" name="Google Shape;144;p20"/>
          <p:cNvPicPr preferRelativeResize="0"/>
          <p:nvPr/>
        </p:nvPicPr>
        <p:blipFill>
          <a:blip r:embed="rId4">
            <a:alphaModFix/>
          </a:blip>
          <a:stretch>
            <a:fillRect/>
          </a:stretch>
        </p:blipFill>
        <p:spPr>
          <a:xfrm>
            <a:off x="6671667" y="582725"/>
            <a:ext cx="2209698" cy="4408376"/>
          </a:xfrm>
          <a:prstGeom prst="rect">
            <a:avLst/>
          </a:prstGeom>
          <a:noFill/>
          <a:ln>
            <a:noFill/>
          </a:ln>
          <a:effectLst>
            <a:outerShdw blurRad="57150" rotWithShape="0" algn="bl" dir="5400000" dist="19050">
              <a:srgbClr val="000000">
                <a:alpha val="50000"/>
              </a:srgbClr>
            </a:outerShdw>
          </a:effectLst>
        </p:spPr>
      </p:pic>
      <p:sp>
        <p:nvSpPr>
          <p:cNvPr id="145" name="Google Shape;145;p20"/>
          <p:cNvSpPr txBox="1"/>
          <p:nvPr/>
        </p:nvSpPr>
        <p:spPr>
          <a:xfrm rot="-5400000">
            <a:off x="5821325" y="2371650"/>
            <a:ext cx="13005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2828"/>
                </a:solidFill>
                <a:latin typeface="Lato"/>
                <a:ea typeface="Lato"/>
                <a:cs typeface="Lato"/>
                <a:sym typeface="Lato"/>
              </a:rPr>
              <a:t>RAPPI</a:t>
            </a:r>
            <a:endParaRPr b="1">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21"/>
          <p:cNvSpPr txBox="1"/>
          <p:nvPr/>
        </p:nvSpPr>
        <p:spPr>
          <a:xfrm>
            <a:off x="183300" y="150425"/>
            <a:ext cx="9060300" cy="279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6F61"/>
              </a:buClr>
              <a:buSzPts val="3800"/>
              <a:buFont typeface="Montserrat"/>
              <a:buNone/>
            </a:pPr>
            <a:r>
              <a:rPr b="1" lang="en" sz="2000">
                <a:solidFill>
                  <a:srgbClr val="FF614B"/>
                </a:solidFill>
                <a:latin typeface="Helvetica Neue"/>
                <a:ea typeface="Helvetica Neue"/>
                <a:cs typeface="Helvetica Neue"/>
                <a:sym typeface="Helvetica Neue"/>
              </a:rPr>
              <a:t>.</a:t>
            </a:r>
            <a:r>
              <a:rPr b="1" lang="en" sz="1800">
                <a:latin typeface="Helvetica Neue"/>
                <a:ea typeface="Helvetica Neue"/>
                <a:cs typeface="Helvetica Neue"/>
                <a:sym typeface="Helvetica Neue"/>
              </a:rPr>
              <a:t>Have a look in our catalog. What would you make it better? </a:t>
            </a:r>
            <a:r>
              <a:rPr b="1" lang="en" sz="1800">
                <a:solidFill>
                  <a:srgbClr val="FF2828"/>
                </a:solidFill>
                <a:latin typeface="Helvetica Neue"/>
                <a:ea typeface="Helvetica Neue"/>
                <a:cs typeface="Helvetica Neue"/>
                <a:sym typeface="Helvetica Neue"/>
              </a:rPr>
              <a:t>store page - aisle</a:t>
            </a:r>
            <a:endParaRPr b="1" sz="1000">
              <a:solidFill>
                <a:srgbClr val="FF2828"/>
              </a:solidFill>
              <a:latin typeface="Helvetica Neue"/>
              <a:ea typeface="Helvetica Neue"/>
              <a:cs typeface="Helvetica Neue"/>
              <a:sym typeface="Helvetica Neue"/>
            </a:endParaRPr>
          </a:p>
        </p:txBody>
      </p:sp>
      <p:sp>
        <p:nvSpPr>
          <p:cNvPr id="151" name="Google Shape;151;p21"/>
          <p:cNvSpPr txBox="1"/>
          <p:nvPr/>
        </p:nvSpPr>
        <p:spPr>
          <a:xfrm>
            <a:off x="183300" y="726263"/>
            <a:ext cx="29868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1.  The navigation buttons below should have icons instead of only text. It is important because the only language available is English and the word “aisle” is not very common.</a:t>
            </a:r>
            <a:endParaRPr b="1" sz="1200">
              <a:latin typeface="Helvetica Neue"/>
              <a:ea typeface="Helvetica Neue"/>
              <a:cs typeface="Helvetica Neue"/>
              <a:sym typeface="Helvetica Neue"/>
            </a:endParaRPr>
          </a:p>
        </p:txBody>
      </p:sp>
      <p:sp>
        <p:nvSpPr>
          <p:cNvPr id="152" name="Google Shape;152;p21"/>
          <p:cNvSpPr txBox="1"/>
          <p:nvPr/>
        </p:nvSpPr>
        <p:spPr>
          <a:xfrm>
            <a:off x="183300" y="2241125"/>
            <a:ext cx="2986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2. The size of the icons that represents each aisle are just too small.</a:t>
            </a:r>
            <a:endParaRPr b="1" sz="1200">
              <a:latin typeface="Helvetica Neue"/>
              <a:ea typeface="Helvetica Neue"/>
              <a:cs typeface="Helvetica Neue"/>
              <a:sym typeface="Helvetica Neue"/>
            </a:endParaRPr>
          </a:p>
        </p:txBody>
      </p:sp>
      <p:pic>
        <p:nvPicPr>
          <p:cNvPr id="153" name="Google Shape;153;p21"/>
          <p:cNvPicPr preferRelativeResize="0"/>
          <p:nvPr/>
        </p:nvPicPr>
        <p:blipFill>
          <a:blip r:embed="rId3">
            <a:alphaModFix/>
          </a:blip>
          <a:stretch>
            <a:fillRect/>
          </a:stretch>
        </p:blipFill>
        <p:spPr>
          <a:xfrm>
            <a:off x="3831717" y="567050"/>
            <a:ext cx="2237251" cy="4408376"/>
          </a:xfrm>
          <a:prstGeom prst="rect">
            <a:avLst/>
          </a:prstGeom>
          <a:noFill/>
          <a:ln>
            <a:noFill/>
          </a:ln>
          <a:effectLst>
            <a:outerShdw blurRad="57150" rotWithShape="0" algn="bl" dir="5400000" dist="19050">
              <a:srgbClr val="000000">
                <a:alpha val="50000"/>
              </a:srgbClr>
            </a:outerShdw>
          </a:effectLst>
        </p:spPr>
      </p:pic>
      <p:pic>
        <p:nvPicPr>
          <p:cNvPr id="154" name="Google Shape;154;p21"/>
          <p:cNvPicPr preferRelativeResize="0"/>
          <p:nvPr/>
        </p:nvPicPr>
        <p:blipFill>
          <a:blip r:embed="rId4">
            <a:alphaModFix/>
          </a:blip>
          <a:stretch>
            <a:fillRect/>
          </a:stretch>
        </p:blipFill>
        <p:spPr>
          <a:xfrm>
            <a:off x="6636493" y="567050"/>
            <a:ext cx="2226230" cy="4408376"/>
          </a:xfrm>
          <a:prstGeom prst="rect">
            <a:avLst/>
          </a:prstGeom>
          <a:noFill/>
          <a:ln>
            <a:noFill/>
          </a:ln>
          <a:effectLst>
            <a:outerShdw blurRad="57150" rotWithShape="0" algn="bl" dir="5400000" dist="19050">
              <a:srgbClr val="000000">
                <a:alpha val="50000"/>
              </a:srgbClr>
            </a:outerShdw>
          </a:effectLst>
        </p:spPr>
      </p:pic>
      <p:sp>
        <p:nvSpPr>
          <p:cNvPr id="155" name="Google Shape;155;p21"/>
          <p:cNvSpPr txBox="1"/>
          <p:nvPr/>
        </p:nvSpPr>
        <p:spPr>
          <a:xfrm rot="-5400000">
            <a:off x="5786150" y="2371650"/>
            <a:ext cx="13005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2828"/>
                </a:solidFill>
                <a:latin typeface="Lato"/>
                <a:ea typeface="Lato"/>
                <a:cs typeface="Lato"/>
                <a:sym typeface="Lato"/>
              </a:rPr>
              <a:t>RAPPI</a:t>
            </a:r>
            <a:endParaRPr b="1">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9" name="Shape 159"/>
        <p:cNvGrpSpPr/>
        <p:nvPr/>
      </p:nvGrpSpPr>
      <p:grpSpPr>
        <a:xfrm>
          <a:off x="0" y="0"/>
          <a:ext cx="0" cy="0"/>
          <a:chOff x="0" y="0"/>
          <a:chExt cx="0" cy="0"/>
        </a:xfrm>
      </p:grpSpPr>
      <p:sp>
        <p:nvSpPr>
          <p:cNvPr id="160" name="Google Shape;160;p22"/>
          <p:cNvSpPr txBox="1"/>
          <p:nvPr/>
        </p:nvSpPr>
        <p:spPr>
          <a:xfrm>
            <a:off x="183300" y="150425"/>
            <a:ext cx="8896500" cy="279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6F61"/>
              </a:buClr>
              <a:buSzPts val="3800"/>
              <a:buFont typeface="Montserrat"/>
              <a:buNone/>
            </a:pPr>
            <a:r>
              <a:rPr b="1" lang="en" sz="2000">
                <a:solidFill>
                  <a:srgbClr val="FF614B"/>
                </a:solidFill>
                <a:latin typeface="Helvetica Neue"/>
                <a:ea typeface="Helvetica Neue"/>
                <a:cs typeface="Helvetica Neue"/>
                <a:sym typeface="Helvetica Neue"/>
              </a:rPr>
              <a:t>.</a:t>
            </a:r>
            <a:r>
              <a:rPr b="1" lang="en" sz="1800">
                <a:latin typeface="Helvetica Neue"/>
                <a:ea typeface="Helvetica Neue"/>
                <a:cs typeface="Helvetica Neue"/>
                <a:sym typeface="Helvetica Neue"/>
              </a:rPr>
              <a:t>Have a look in our catalog. What would you make it better? </a:t>
            </a:r>
            <a:r>
              <a:rPr b="1" lang="en" sz="1800">
                <a:solidFill>
                  <a:srgbClr val="FF2828"/>
                </a:solidFill>
                <a:latin typeface="Helvetica Neue"/>
                <a:ea typeface="Helvetica Neue"/>
                <a:cs typeface="Helvetica Neue"/>
                <a:sym typeface="Helvetica Neue"/>
              </a:rPr>
              <a:t>store page - product</a:t>
            </a:r>
            <a:endParaRPr b="1" sz="1000">
              <a:solidFill>
                <a:srgbClr val="FF2828"/>
              </a:solidFill>
              <a:latin typeface="Helvetica Neue"/>
              <a:ea typeface="Helvetica Neue"/>
              <a:cs typeface="Helvetica Neue"/>
              <a:sym typeface="Helvetica Neue"/>
            </a:endParaRPr>
          </a:p>
        </p:txBody>
      </p:sp>
      <p:sp>
        <p:nvSpPr>
          <p:cNvPr id="161" name="Google Shape;161;p22"/>
          <p:cNvSpPr txBox="1"/>
          <p:nvPr/>
        </p:nvSpPr>
        <p:spPr>
          <a:xfrm>
            <a:off x="277400" y="582725"/>
            <a:ext cx="29868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1</a:t>
            </a:r>
            <a:r>
              <a:rPr lang="en" sz="1200">
                <a:latin typeface="Helvetica Neue"/>
                <a:ea typeface="Helvetica Neue"/>
                <a:cs typeface="Helvetica Neue"/>
                <a:sym typeface="Helvetica Neue"/>
              </a:rPr>
              <a:t>. “Add cart button” is in a weird position and it doesn’t have a icon such as “+”. </a:t>
            </a:r>
            <a:r>
              <a:rPr lang="en" sz="1200">
                <a:latin typeface="Helvetica Neue"/>
                <a:ea typeface="Helvetica Neue"/>
                <a:cs typeface="Helvetica Neue"/>
                <a:sym typeface="Helvetica Neue"/>
              </a:rPr>
              <a:t>Add cart button is in a weird position.</a:t>
            </a:r>
            <a:endParaRPr b="1" sz="12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00">
              <a:latin typeface="Helvetica Neue"/>
              <a:ea typeface="Helvetica Neue"/>
              <a:cs typeface="Helvetica Neue"/>
              <a:sym typeface="Helvetica Neue"/>
            </a:endParaRPr>
          </a:p>
        </p:txBody>
      </p:sp>
      <p:sp>
        <p:nvSpPr>
          <p:cNvPr id="162" name="Google Shape;162;p22"/>
          <p:cNvSpPr txBox="1"/>
          <p:nvPr/>
        </p:nvSpPr>
        <p:spPr>
          <a:xfrm rot="-5400000">
            <a:off x="5909250" y="2371650"/>
            <a:ext cx="13005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FF2828"/>
                </a:solidFill>
                <a:latin typeface="Lato"/>
                <a:ea typeface="Lato"/>
                <a:cs typeface="Lato"/>
                <a:sym typeface="Lato"/>
              </a:rPr>
              <a:t>RAPPI</a:t>
            </a:r>
            <a:endParaRPr b="1">
              <a:latin typeface="Lato"/>
              <a:ea typeface="Lato"/>
              <a:cs typeface="Lato"/>
              <a:sym typeface="Lato"/>
            </a:endParaRPr>
          </a:p>
        </p:txBody>
      </p:sp>
      <p:pic>
        <p:nvPicPr>
          <p:cNvPr id="163" name="Google Shape;163;p22"/>
          <p:cNvPicPr preferRelativeResize="0"/>
          <p:nvPr/>
        </p:nvPicPr>
        <p:blipFill rotWithShape="1">
          <a:blip r:embed="rId3">
            <a:alphaModFix/>
          </a:blip>
          <a:srcRect b="0" l="0" r="0" t="5285"/>
          <a:stretch/>
        </p:blipFill>
        <p:spPr>
          <a:xfrm>
            <a:off x="3793738" y="582725"/>
            <a:ext cx="2036124" cy="4175324"/>
          </a:xfrm>
          <a:prstGeom prst="rect">
            <a:avLst/>
          </a:prstGeom>
          <a:noFill/>
          <a:ln>
            <a:noFill/>
          </a:ln>
          <a:effectLst>
            <a:outerShdw blurRad="57150" rotWithShape="0" algn="bl" dir="5400000" dist="19050">
              <a:srgbClr val="000000">
                <a:alpha val="50000"/>
              </a:srgbClr>
            </a:outerShdw>
          </a:effectLst>
        </p:spPr>
      </p:pic>
      <p:pic>
        <p:nvPicPr>
          <p:cNvPr id="164" name="Google Shape;164;p22"/>
          <p:cNvPicPr preferRelativeResize="0"/>
          <p:nvPr/>
        </p:nvPicPr>
        <p:blipFill rotWithShape="1">
          <a:blip r:embed="rId4">
            <a:alphaModFix/>
          </a:blip>
          <a:srcRect b="0" l="0" r="0" t="5285"/>
          <a:stretch/>
        </p:blipFill>
        <p:spPr>
          <a:xfrm>
            <a:off x="6824075" y="582725"/>
            <a:ext cx="2036124" cy="4175324"/>
          </a:xfrm>
          <a:prstGeom prst="rect">
            <a:avLst/>
          </a:prstGeom>
          <a:noFill/>
          <a:ln>
            <a:noFill/>
          </a:ln>
          <a:effectLst>
            <a:outerShdw blurRad="57150" rotWithShape="0" algn="bl" dir="5400000" dist="19050">
              <a:srgbClr val="000000">
                <a:alpha val="50000"/>
              </a:srgbClr>
            </a:outerShdw>
          </a:effectLst>
        </p:spPr>
      </p:pic>
      <p:sp>
        <p:nvSpPr>
          <p:cNvPr id="165" name="Google Shape;165;p22"/>
          <p:cNvSpPr txBox="1"/>
          <p:nvPr/>
        </p:nvSpPr>
        <p:spPr>
          <a:xfrm>
            <a:off x="277400" y="1565238"/>
            <a:ext cx="29868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Helvetica Neue"/>
                <a:ea typeface="Helvetica Neue"/>
                <a:cs typeface="Helvetica Neue"/>
                <a:sym typeface="Helvetica Neue"/>
              </a:rPr>
              <a:t>2</a:t>
            </a:r>
            <a:r>
              <a:rPr lang="en" sz="1200">
                <a:latin typeface="Helvetica Neue"/>
                <a:ea typeface="Helvetica Neue"/>
                <a:cs typeface="Helvetica Neue"/>
                <a:sym typeface="Helvetica Neue"/>
              </a:rPr>
              <a:t>. Description should be a expandable box in order to not take up too much space. Also, displaying the nutritional </a:t>
            </a:r>
            <a:r>
              <a:rPr lang="en" sz="1200">
                <a:latin typeface="Helvetica Neue"/>
                <a:ea typeface="Helvetica Neue"/>
                <a:cs typeface="Helvetica Neue"/>
                <a:sym typeface="Helvetica Neue"/>
              </a:rPr>
              <a:t>information</a:t>
            </a:r>
            <a:r>
              <a:rPr lang="en" sz="1200">
                <a:latin typeface="Helvetica Neue"/>
                <a:ea typeface="Helvetica Neue"/>
                <a:cs typeface="Helvetica Neue"/>
                <a:sym typeface="Helvetica Neue"/>
              </a:rPr>
              <a:t> would be a plus.</a:t>
            </a:r>
            <a:endParaRPr b="1" sz="1200">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9" name="Shape 169"/>
        <p:cNvGrpSpPr/>
        <p:nvPr/>
      </p:nvGrpSpPr>
      <p:grpSpPr>
        <a:xfrm>
          <a:off x="0" y="0"/>
          <a:ext cx="0" cy="0"/>
          <a:chOff x="0" y="0"/>
          <a:chExt cx="0" cy="0"/>
        </a:xfrm>
      </p:grpSpPr>
      <p:sp>
        <p:nvSpPr>
          <p:cNvPr id="170" name="Google Shape;170;p23"/>
          <p:cNvSpPr txBox="1"/>
          <p:nvPr>
            <p:ph type="title"/>
          </p:nvPr>
        </p:nvSpPr>
        <p:spPr>
          <a:xfrm>
            <a:off x="835050" y="1644775"/>
            <a:ext cx="7473900" cy="30792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Clr>
                <a:srgbClr val="FF614B"/>
              </a:buClr>
              <a:buSzPts val="5300"/>
              <a:buFont typeface="Play"/>
              <a:buNone/>
            </a:pPr>
            <a:r>
              <a:rPr lang="en" sz="6000">
                <a:solidFill>
                  <a:srgbClr val="F9413F"/>
                </a:solidFill>
                <a:latin typeface="Helvetica Neue"/>
                <a:ea typeface="Helvetica Neue"/>
                <a:cs typeface="Helvetica Neue"/>
                <a:sym typeface="Helvetica Neue"/>
              </a:rPr>
              <a:t>Q&amp;A - 2</a:t>
            </a:r>
            <a:endParaRPr sz="6000">
              <a:solidFill>
                <a:srgbClr val="F9413F"/>
              </a:solidFill>
              <a:latin typeface="Helvetica Neue"/>
              <a:ea typeface="Helvetica Neue"/>
              <a:cs typeface="Helvetica Neue"/>
              <a:sym typeface="Helvetica Neue"/>
            </a:endParaRPr>
          </a:p>
          <a:p>
            <a:pPr indent="0" lvl="0" marL="0" rtl="0" algn="l">
              <a:lnSpc>
                <a:spcPct val="100000"/>
              </a:lnSpc>
              <a:spcBef>
                <a:spcPts val="0"/>
              </a:spcBef>
              <a:spcAft>
                <a:spcPts val="0"/>
              </a:spcAft>
              <a:buClr>
                <a:srgbClr val="FF6F61"/>
              </a:buClr>
              <a:buSzPts val="3800"/>
              <a:buFont typeface="Montserrat"/>
              <a:buNone/>
            </a:pPr>
            <a:r>
              <a:rPr lang="en" sz="1800">
                <a:solidFill>
                  <a:schemeClr val="lt1"/>
                </a:solidFill>
                <a:latin typeface="Helvetica Neue"/>
                <a:ea typeface="Helvetica Neue"/>
                <a:cs typeface="Helvetica Neue"/>
                <a:sym typeface="Helvetica Neue"/>
              </a:rPr>
              <a:t>We are partners with a huge grocery chain in Brazil, and a few of its branches are presenting bad FR: Porto Alegre, Santos and Campinas.</a:t>
            </a:r>
            <a:endParaRPr sz="1800">
              <a:solidFill>
                <a:schemeClr val="lt1"/>
              </a:solidFill>
              <a:latin typeface="Helvetica Neue"/>
              <a:ea typeface="Helvetica Neue"/>
              <a:cs typeface="Helvetica Neue"/>
              <a:sym typeface="Helvetica Neue"/>
            </a:endParaRPr>
          </a:p>
          <a:p>
            <a:pPr indent="0" lvl="0" marL="0" rtl="0" algn="l">
              <a:lnSpc>
                <a:spcPct val="100000"/>
              </a:lnSpc>
              <a:spcBef>
                <a:spcPts val="0"/>
              </a:spcBef>
              <a:spcAft>
                <a:spcPts val="0"/>
              </a:spcAft>
              <a:buClr>
                <a:srgbClr val="FF6F61"/>
              </a:buClr>
              <a:buSzPts val="3800"/>
              <a:buFont typeface="Montserrat"/>
              <a:buNone/>
            </a:pPr>
            <a:r>
              <a:rPr b="0" lang="en" sz="1600">
                <a:solidFill>
                  <a:srgbClr val="B7B7B7"/>
                </a:solidFill>
                <a:latin typeface="Helvetica Neue"/>
                <a:ea typeface="Helvetica Neue"/>
                <a:cs typeface="Helvetica Neue"/>
                <a:sym typeface="Helvetica Neue"/>
              </a:rPr>
              <a:t>We investigated the categories, product (if there is any specific offender), day and hour data and found no trend.What else would you analyze in order to improve these branches’ FR? Which tests would you do in order to have more insights on the issue?</a:t>
            </a:r>
            <a:endParaRPr sz="1600">
              <a:solidFill>
                <a:srgbClr val="B7B7B7"/>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